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11"/>
  </p:notesMasterIdLst>
  <p:handoutMasterIdLst>
    <p:handoutMasterId r:id="rId12"/>
  </p:handoutMasterIdLst>
  <p:sldIdLst>
    <p:sldId id="258" r:id="rId2"/>
    <p:sldId id="262" r:id="rId3"/>
    <p:sldId id="267" r:id="rId4"/>
    <p:sldId id="268" r:id="rId5"/>
    <p:sldId id="269" r:id="rId6"/>
    <p:sldId id="270" r:id="rId7"/>
    <p:sldId id="271" r:id="rId8"/>
    <p:sldId id="273" r:id="rId9"/>
    <p:sldId id="272" r:id="rId10"/>
  </p:sldIdLst>
  <p:sldSz cx="6858000" cy="9144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2" d="100"/>
          <a:sy n="82" d="100"/>
        </p:scale>
        <p:origin x="-1602" y="8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ko-KR" altLang="en-US" smtClean="0"/>
              <a:t>원창 모바일 </a:t>
            </a:r>
            <a:r>
              <a:rPr lang="en-US" altLang="ko-KR" smtClean="0"/>
              <a:t>KD7060MSG 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724F0C-1187-47D7-84D0-C442B379C61D}" type="datetimeFigureOut">
              <a:rPr lang="ko-KR" altLang="en-US" smtClean="0"/>
              <a:pPr/>
              <a:t>2019-08-05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4BA71-43FA-49AE-A44F-41FE8DFA965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ko-KR" altLang="en-US" smtClean="0"/>
              <a:t>원창 모바일 </a:t>
            </a:r>
            <a:r>
              <a:rPr lang="en-US" altLang="ko-KR" smtClean="0"/>
              <a:t>KD7060MSG 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AB37A-EA48-488C-97C6-361BD9F5DF89}" type="datetimeFigureOut">
              <a:rPr lang="ko-KR" altLang="en-US" smtClean="0"/>
              <a:pPr/>
              <a:t>2019-08-05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2F9E3C-9A24-45BF-BAD0-40133862FBB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F9E3C-9A24-45BF-BAD0-40133862FBBC}" type="slidenum">
              <a:rPr lang="ko-KR" altLang="en-US" smtClean="0"/>
              <a:pPr/>
              <a:t>1</a:t>
            </a:fld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원창 모바일 </a:t>
            </a:r>
            <a:r>
              <a:rPr lang="en-US" altLang="ko-KR" smtClean="0"/>
              <a:t>KD7060MSG </a:t>
            </a:r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F9E3C-9A24-45BF-BAD0-40133862FBBC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원창 모바일 </a:t>
            </a:r>
            <a:r>
              <a:rPr lang="en-US" altLang="ko-KR" smtClean="0"/>
              <a:t>KD7060MSG </a:t>
            </a:r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393D8-CE63-404E-90F6-F6E3FB71189D}" type="datetime1">
              <a:rPr lang="ko-KR" altLang="en-US" smtClean="0"/>
              <a:pPr>
                <a:defRPr/>
              </a:pPr>
              <a:t>2019-08-05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EE891-9879-4614-9328-21631E56FF4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187CC-0BDC-406A-9888-CEDF6837E7DE}" type="datetime1">
              <a:rPr lang="ko-KR" altLang="en-US" smtClean="0"/>
              <a:pPr>
                <a:defRPr/>
              </a:pPr>
              <a:t>2019-08-05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BA556-8E57-4E62-ACC1-D2EDCF00E0B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F2A45-5E50-45A2-848D-16E608C4D948}" type="datetime1">
              <a:rPr lang="ko-KR" altLang="en-US" smtClean="0"/>
              <a:pPr>
                <a:defRPr/>
              </a:pPr>
              <a:t>2019-08-05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3FF7B-D7D9-403A-997E-66FD9262F80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EC6D8-216F-4835-82AB-485348D5CB38}" type="datetime1">
              <a:rPr lang="ko-KR" altLang="en-US" smtClean="0"/>
              <a:pPr>
                <a:defRPr/>
              </a:pPr>
              <a:t>2019-08-05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C8383-550D-4A8E-BAAC-35A4C24FD1B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7DC9C-FB88-40D5-829A-BF7ED42A7924}" type="datetime1">
              <a:rPr lang="ko-KR" altLang="en-US" smtClean="0"/>
              <a:pPr>
                <a:defRPr/>
              </a:pPr>
              <a:t>2019-08-05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CAAF6-C354-4844-B5D2-24076D846F6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2EC52-17C9-40DF-A25D-EAA5AC462872}" type="datetime1">
              <a:rPr lang="ko-KR" altLang="en-US" smtClean="0"/>
              <a:pPr>
                <a:defRPr/>
              </a:pPr>
              <a:t>2019-08-05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37011-8F31-4D65-B2A0-E630B8D4A0E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A1A14-52D6-46DA-B38C-EBE9ED7CC48A}" type="datetime1">
              <a:rPr lang="ko-KR" altLang="en-US" smtClean="0"/>
              <a:pPr>
                <a:defRPr/>
              </a:pPr>
              <a:t>2019-08-05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B9CDA-39FC-45BF-9ED3-FC422779862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A2D9A-E6C5-420D-A193-87CA699ED87F}" type="datetime1">
              <a:rPr lang="ko-KR" altLang="en-US" smtClean="0"/>
              <a:pPr>
                <a:defRPr/>
              </a:pPr>
              <a:t>2019-08-05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C4AA5-6075-476E-93C2-EB774DA4EF5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9F009-5772-45C8-ADBD-12C46021190C}" type="datetime1">
              <a:rPr lang="ko-KR" altLang="en-US" smtClean="0"/>
              <a:pPr>
                <a:defRPr/>
              </a:pPr>
              <a:t>2019-08-05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F4AF0-1873-4047-B3A3-4059916648E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28BBC-9353-4979-9273-EBEA1DD3ED3E}" type="datetime1">
              <a:rPr lang="ko-KR" altLang="en-US" smtClean="0"/>
              <a:pPr>
                <a:defRPr/>
              </a:pPr>
              <a:t>2019-08-05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35494-1ACA-45A7-8F5F-86182BABFD0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6BB5E-72D8-4F1B-A118-2ED58EE8AA58}" type="datetime1">
              <a:rPr lang="ko-KR" altLang="en-US" smtClean="0"/>
              <a:pPr>
                <a:defRPr/>
              </a:pPr>
              <a:t>2019-08-05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F7299-8A42-4F44-9744-F722EBEE7C2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665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06F93E5-5F13-4D40-9A00-A000CCBEB9F0}" type="datetime1">
              <a:rPr lang="ko-KR" altLang="en-US" smtClean="0"/>
              <a:pPr>
                <a:defRPr/>
              </a:pPr>
              <a:t>2019-08-05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665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 altLang="ko-KR" smtClean="0"/>
              <a:t>www.scver.com 1688-7866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665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6C1943D-2817-4CDF-9271-80F0D8FADE3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8" y="1357292"/>
            <a:ext cx="6300810" cy="704825"/>
          </a:xfrm>
        </p:spPr>
        <p:txBody>
          <a:bodyPr/>
          <a:lstStyle/>
          <a:p>
            <a:r>
              <a:rPr lang="ko-KR" altLang="en-US" sz="2000" b="1" dirty="0" smtClean="0"/>
              <a:t>열차 접근 경보기 설명서</a:t>
            </a:r>
            <a:br>
              <a:rPr lang="ko-KR" altLang="en-US" sz="2000" b="1" dirty="0" smtClean="0"/>
            </a:br>
            <a:endParaRPr lang="ko-KR" altLang="en-US" sz="2000" b="1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 b="1" dirty="0" smtClean="0">
                <a:solidFill>
                  <a:schemeClr val="tx1"/>
                </a:solidFill>
              </a:rPr>
              <a:t>www.scver.com 1688-7866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ABA556-8E57-4E62-ACC1-D2EDCF00E0B0}" type="slidenum">
              <a:rPr lang="ko-KR" altLang="en-US" smtClean="0"/>
              <a:pPr>
                <a:defRPr/>
              </a:pPr>
              <a:t>1</a:t>
            </a:fld>
            <a:endParaRPr lang="ko-KR" altLang="en-US"/>
          </a:p>
        </p:txBody>
      </p:sp>
      <p:sp>
        <p:nvSpPr>
          <p:cNvPr id="8" name="제목 1"/>
          <p:cNvSpPr txBox="1">
            <a:spLocks/>
          </p:cNvSpPr>
          <p:nvPr/>
        </p:nvSpPr>
        <p:spPr bwMode="auto">
          <a:xfrm>
            <a:off x="1268760" y="2555776"/>
            <a:ext cx="4752528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 bwMode="auto">
          <a:xfrm>
            <a:off x="332656" y="2915816"/>
            <a:ext cx="6286544" cy="1133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kumimoji="0" lang="ko-KR" altLang="en-US" sz="1600" b="1" dirty="0" smtClean="0"/>
              <a:t/>
            </a:r>
            <a:br>
              <a:rPr kumimoji="0" lang="ko-KR" altLang="en-US" sz="1600" b="1" dirty="0" smtClean="0"/>
            </a:br>
            <a:endParaRPr kumimoji="0" lang="ko-KR" altLang="en-US" sz="1600" b="1" dirty="0"/>
          </a:p>
        </p:txBody>
      </p:sp>
      <p:sp>
        <p:nvSpPr>
          <p:cNvPr id="11" name="직사각형 10"/>
          <p:cNvSpPr/>
          <p:nvPr/>
        </p:nvSpPr>
        <p:spPr>
          <a:xfrm>
            <a:off x="1714488" y="5072067"/>
            <a:ext cx="3429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/>
              <a:t> </a:t>
            </a:r>
            <a:r>
              <a:rPr lang="ko-KR" altLang="en-US" b="1" dirty="0" smtClean="0"/>
              <a:t>원    창</a:t>
            </a:r>
            <a:endParaRPr lang="ko-KR" alt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8" y="571473"/>
            <a:ext cx="6311624" cy="832175"/>
          </a:xfrm>
        </p:spPr>
        <p:txBody>
          <a:bodyPr/>
          <a:lstStyle/>
          <a:p>
            <a:pPr lvl="0"/>
            <a:r>
              <a:rPr lang="ko-KR" altLang="en-US" sz="1600" b="1" dirty="0" smtClean="0"/>
              <a:t>사 용 설 명 서</a:t>
            </a:r>
            <a:r>
              <a:rPr lang="ko-KR" altLang="en-US" sz="1600" dirty="0" smtClean="0"/>
              <a:t/>
            </a:r>
            <a:br>
              <a:rPr lang="ko-KR" altLang="en-US" sz="1600" dirty="0" smtClean="0"/>
            </a:br>
            <a:endParaRPr lang="ko-KR" altLang="en-US" sz="1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04664" y="1331640"/>
            <a:ext cx="6024732" cy="6740823"/>
          </a:xfrm>
        </p:spPr>
        <p:txBody>
          <a:bodyPr/>
          <a:lstStyle/>
          <a:p>
            <a:pPr>
              <a:lnSpc>
                <a:spcPct val="150000"/>
              </a:lnSpc>
              <a:buAutoNum type="arabicPeriod"/>
            </a:pPr>
            <a:r>
              <a:rPr lang="ko-KR" altLang="en-US" sz="1100" dirty="0" smtClean="0"/>
              <a:t>개 요 </a:t>
            </a:r>
            <a:br>
              <a:rPr lang="ko-KR" altLang="en-US" sz="1100" dirty="0" smtClean="0"/>
            </a:br>
            <a:r>
              <a:rPr lang="ko-KR" altLang="en-US" sz="1100" dirty="0" smtClean="0"/>
              <a:t>본 기기는 열차 접근 경보기로 작업장으로부터 </a:t>
            </a:r>
            <a:r>
              <a:rPr lang="en-US" altLang="ko-KR" sz="1100" dirty="0" smtClean="0"/>
              <a:t>1.2km</a:t>
            </a:r>
            <a:r>
              <a:rPr lang="ko-KR" altLang="en-US" sz="1100" dirty="0" smtClean="0"/>
              <a:t>이내에 열차가 접근 하는 것을 사전에 알려  줌으로 현장의 작업자들의 안전과 장비의 운행 정지를 유도 하므로 열차의 안전한 </a:t>
            </a:r>
            <a:r>
              <a:rPr lang="ko-KR" altLang="en-US" sz="1100" dirty="0" err="1" smtClean="0"/>
              <a:t>이동를</a:t>
            </a:r>
            <a:r>
              <a:rPr lang="ko-KR" altLang="en-US" sz="1100" dirty="0" smtClean="0"/>
              <a:t>  돕는 수단으로 사용 하는 장비이다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  <a:buAutoNum type="arabicPeriod"/>
            </a:pPr>
            <a:r>
              <a:rPr lang="ko-KR" altLang="en-US" sz="1100" dirty="0" smtClean="0"/>
              <a:t>장비의 특징 </a:t>
            </a:r>
            <a:br>
              <a:rPr lang="ko-KR" altLang="en-US" sz="1100" dirty="0" smtClean="0"/>
            </a:br>
            <a:r>
              <a:rPr lang="en-US" altLang="ko-KR" sz="1100" dirty="0" smtClean="0"/>
              <a:t>1) </a:t>
            </a:r>
            <a:r>
              <a:rPr lang="ko-KR" altLang="en-US" sz="1100" dirty="0" smtClean="0"/>
              <a:t>유선 </a:t>
            </a:r>
            <a:r>
              <a:rPr lang="en-US" altLang="ko-KR" sz="1100" dirty="0" smtClean="0"/>
              <a:t>/</a:t>
            </a:r>
            <a:r>
              <a:rPr lang="ko-KR" altLang="en-US" sz="1100" dirty="0" smtClean="0"/>
              <a:t>무선을 사용 할 수 있으며 현장 여건에 따라 </a:t>
            </a:r>
            <a:r>
              <a:rPr lang="ko-KR" altLang="en-US" sz="1100" smtClean="0"/>
              <a:t>적용 할 수 </a:t>
            </a:r>
            <a:r>
              <a:rPr lang="ko-KR" altLang="en-US" sz="1100" dirty="0" smtClean="0"/>
              <a:t>있습니다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       2) </a:t>
            </a:r>
            <a:r>
              <a:rPr lang="ko-KR" altLang="en-US" sz="1100" dirty="0" smtClean="0"/>
              <a:t>경보기는 이동형 과 </a:t>
            </a:r>
            <a:r>
              <a:rPr lang="ko-KR" altLang="en-US" sz="1100" dirty="0" err="1" smtClean="0"/>
              <a:t>고정형으로</a:t>
            </a:r>
            <a:r>
              <a:rPr lang="ko-KR" altLang="en-US" sz="1100" dirty="0" smtClean="0"/>
              <a:t> 설치가 가능하며 현장 여건에 따라 적용 가능합니다</a:t>
            </a:r>
            <a:r>
              <a:rPr lang="en-US" altLang="ko-KR" sz="1100" dirty="0" smtClean="0"/>
              <a:t>.</a:t>
            </a:r>
            <a:r>
              <a:rPr lang="ko-KR" altLang="en-US" sz="1100" dirty="0" smtClean="0"/>
              <a:t/>
            </a:r>
            <a:br>
              <a:rPr lang="ko-KR" altLang="en-US" sz="1100" dirty="0" smtClean="0"/>
            </a:br>
            <a:r>
              <a:rPr lang="en-US" altLang="ko-KR" sz="1100" dirty="0" smtClean="0"/>
              <a:t>3) </a:t>
            </a:r>
            <a:r>
              <a:rPr lang="ko-KR" altLang="en-US" sz="1100" dirty="0" smtClean="0"/>
              <a:t>여러 개의 송신기와 수신기의 사용이 가능하며 중계장치를 통해 거리 확장이 가능합니다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        4) </a:t>
            </a:r>
            <a:r>
              <a:rPr lang="ko-KR" altLang="en-US" sz="1100" dirty="0" smtClean="0"/>
              <a:t>전기는 일반 전기와 태양광을 이용한 전원 공급을 할 수 있습니다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  <a:buAutoNum type="arabicPeriod" startAt="3"/>
            </a:pPr>
            <a:r>
              <a:rPr lang="ko-KR" altLang="en-US" sz="1100" dirty="0" smtClean="0"/>
              <a:t>구성</a:t>
            </a:r>
            <a:br>
              <a:rPr lang="ko-KR" altLang="en-US" sz="1100" dirty="0" smtClean="0"/>
            </a:br>
            <a:r>
              <a:rPr lang="en-US" altLang="ko-KR" sz="1100" dirty="0" smtClean="0"/>
              <a:t>1) </a:t>
            </a:r>
            <a:r>
              <a:rPr lang="ko-KR" altLang="en-US" sz="1100" dirty="0" smtClean="0"/>
              <a:t>센서 </a:t>
            </a:r>
            <a:r>
              <a:rPr lang="en-US" altLang="ko-KR" sz="1100" dirty="0" smtClean="0"/>
              <a:t>:  MS100E </a:t>
            </a:r>
            <a:r>
              <a:rPr lang="ko-KR" altLang="en-US" sz="1100" dirty="0" smtClean="0"/>
              <a:t>옥외용 열선 </a:t>
            </a:r>
            <a:r>
              <a:rPr lang="en-US" altLang="ko-KR" sz="1100" dirty="0" smtClean="0"/>
              <a:t>( </a:t>
            </a:r>
            <a:r>
              <a:rPr lang="ko-KR" altLang="en-US" sz="1100" dirty="0" err="1" smtClean="0"/>
              <a:t>비접촉식</a:t>
            </a:r>
            <a:r>
              <a:rPr lang="ko-KR" altLang="en-US" sz="1100" dirty="0" smtClean="0"/>
              <a:t> 감지 거리 조절 가능 </a:t>
            </a:r>
            <a:r>
              <a:rPr lang="en-US" altLang="ko-KR" sz="1100" dirty="0" smtClean="0"/>
              <a:t>)</a:t>
            </a:r>
            <a:br>
              <a:rPr lang="en-US" altLang="ko-KR" sz="1100" dirty="0" smtClean="0"/>
            </a:br>
            <a:r>
              <a:rPr lang="en-US" altLang="ko-KR" sz="1100" dirty="0" smtClean="0"/>
              <a:t>2) </a:t>
            </a:r>
            <a:r>
              <a:rPr lang="ko-KR" altLang="en-US" sz="1100" dirty="0" smtClean="0"/>
              <a:t>무선 수신기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송신기로부터의 신호를 받아 </a:t>
            </a:r>
            <a:r>
              <a:rPr lang="ko-KR" altLang="en-US" sz="1100" dirty="0" err="1" smtClean="0"/>
              <a:t>알람을</a:t>
            </a:r>
            <a:r>
              <a:rPr lang="ko-KR" altLang="en-US" sz="1100" dirty="0" smtClean="0"/>
              <a:t> 울려 주는 기능 </a:t>
            </a: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r>
              <a:rPr lang="en-US" altLang="ko-KR" sz="1100" dirty="0" smtClean="0"/>
              <a:t>3) </a:t>
            </a:r>
            <a:r>
              <a:rPr lang="ko-KR" altLang="en-US" sz="1100" dirty="0" smtClean="0"/>
              <a:t>무선 송신기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센서의 유선신호를 받아 수신기에 무선으로 신호 전달 </a:t>
            </a:r>
            <a:br>
              <a:rPr lang="ko-KR" altLang="en-US" sz="1100" dirty="0" smtClean="0"/>
            </a:br>
            <a:r>
              <a:rPr lang="en-US" altLang="ko-KR" sz="1100" dirty="0" smtClean="0"/>
              <a:t>5) </a:t>
            </a:r>
            <a:r>
              <a:rPr lang="ko-KR" altLang="en-US" sz="1100" dirty="0" smtClean="0"/>
              <a:t>컨트롤러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무선 수신기로부터 유선 신호를 받아 </a:t>
            </a:r>
            <a:r>
              <a:rPr lang="ko-KR" altLang="en-US" sz="1100" dirty="0" err="1" smtClean="0"/>
              <a:t>알람을</a:t>
            </a:r>
            <a:r>
              <a:rPr lang="ko-KR" altLang="en-US" sz="1100" dirty="0" smtClean="0"/>
              <a:t> 울리거나 표시를 해주는 장치입니다</a:t>
            </a:r>
            <a:r>
              <a:rPr lang="en-US" altLang="ko-KR" sz="1100" dirty="0" smtClean="0"/>
              <a:t>.</a:t>
            </a:r>
            <a:r>
              <a:rPr lang="ko-KR" altLang="en-US" sz="1100" dirty="0" smtClean="0"/>
              <a:t/>
            </a:r>
            <a:br>
              <a:rPr lang="ko-KR" altLang="en-US" sz="1100" dirty="0" smtClean="0"/>
            </a:br>
            <a:r>
              <a:rPr lang="en-US" altLang="ko-KR" sz="1100" dirty="0" smtClean="0"/>
              <a:t>6) </a:t>
            </a:r>
            <a:r>
              <a:rPr lang="ko-KR" altLang="en-US" sz="1100" dirty="0" smtClean="0"/>
              <a:t>태양광 패널 </a:t>
            </a: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       7) </a:t>
            </a:r>
            <a:r>
              <a:rPr lang="ko-KR" altLang="en-US" sz="1100" dirty="0" err="1" smtClean="0"/>
              <a:t>밧데리</a:t>
            </a:r>
            <a:r>
              <a:rPr lang="ko-KR" altLang="en-US" sz="1100" dirty="0" smtClean="0"/>
              <a:t>  </a:t>
            </a: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       7) </a:t>
            </a:r>
            <a:r>
              <a:rPr lang="ko-KR" altLang="en-US" sz="1100" dirty="0" err="1" smtClean="0"/>
              <a:t>브라켓</a:t>
            </a:r>
            <a:r>
              <a:rPr lang="ko-KR" altLang="en-US" sz="1100" dirty="0" smtClean="0"/>
              <a:t> </a:t>
            </a:r>
            <a:r>
              <a:rPr lang="ko-KR" altLang="en-US" sz="1100" dirty="0" err="1" smtClean="0"/>
              <a:t>악세사리등</a:t>
            </a: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 b="1" dirty="0" smtClean="0">
                <a:solidFill>
                  <a:schemeClr val="tx1"/>
                </a:solidFill>
              </a:rPr>
              <a:t>www.scver.com 1688-7866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ABA556-8E57-4E62-ACC1-D2EDCF00E0B0}" type="slidenum">
              <a:rPr lang="ko-KR" altLang="en-US" smtClean="0"/>
              <a:pPr>
                <a:defRPr/>
              </a:pPr>
              <a:t>2</a:t>
            </a:fld>
            <a:endParaRPr lang="ko-KR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8" y="571473"/>
            <a:ext cx="6311624" cy="832175"/>
          </a:xfrm>
        </p:spPr>
        <p:txBody>
          <a:bodyPr/>
          <a:lstStyle/>
          <a:p>
            <a:pPr lvl="0"/>
            <a:r>
              <a:rPr lang="ko-KR" altLang="en-US" sz="1600" b="1" dirty="0" smtClean="0"/>
              <a:t>제품 이미지 </a:t>
            </a:r>
            <a:r>
              <a:rPr lang="ko-KR" altLang="en-US" sz="1600" dirty="0" smtClean="0"/>
              <a:t/>
            </a:r>
            <a:br>
              <a:rPr lang="ko-KR" altLang="en-US" sz="1600" dirty="0" smtClean="0"/>
            </a:br>
            <a:endParaRPr lang="ko-KR" altLang="en-US" sz="1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04664" y="1331640"/>
            <a:ext cx="6024732" cy="6740823"/>
          </a:xfrm>
        </p:spPr>
        <p:txBody>
          <a:bodyPr/>
          <a:lstStyle/>
          <a:p>
            <a:pPr>
              <a:lnSpc>
                <a:spcPct val="150000"/>
              </a:lnSpc>
              <a:buAutoNum type="arabicParenR"/>
            </a:pPr>
            <a:r>
              <a:rPr lang="ko-KR" altLang="en-US" sz="1100" dirty="0" smtClean="0"/>
              <a:t>센서 </a:t>
            </a:r>
            <a:r>
              <a:rPr lang="en-US" altLang="ko-KR" sz="1100" dirty="0" smtClean="0"/>
              <a:t>:  MS100E </a:t>
            </a:r>
            <a:r>
              <a:rPr lang="ko-KR" altLang="en-US" sz="1100" dirty="0" smtClean="0"/>
              <a:t>옥외용 열선 </a:t>
            </a:r>
            <a:r>
              <a:rPr lang="en-US" altLang="ko-KR" sz="1100" dirty="0" smtClean="0"/>
              <a:t>( </a:t>
            </a:r>
            <a:r>
              <a:rPr lang="ko-KR" altLang="en-US" sz="1100" dirty="0" err="1" smtClean="0"/>
              <a:t>비접촉식</a:t>
            </a:r>
            <a:r>
              <a:rPr lang="ko-KR" altLang="en-US" sz="1100" dirty="0" smtClean="0"/>
              <a:t> 감지 거리 조절 가능 </a:t>
            </a:r>
            <a:r>
              <a:rPr lang="en-US" altLang="ko-KR" sz="1100" dirty="0" smtClean="0"/>
              <a:t>)</a:t>
            </a:r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2) </a:t>
            </a:r>
            <a:r>
              <a:rPr lang="ko-KR" altLang="en-US" sz="1100" dirty="0" smtClean="0"/>
              <a:t>무선 수신기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송신기로부터의 신호를 받아 </a:t>
            </a:r>
            <a:r>
              <a:rPr lang="ko-KR" altLang="en-US" sz="1100" dirty="0" err="1" smtClean="0"/>
              <a:t>알람을</a:t>
            </a:r>
            <a:r>
              <a:rPr lang="ko-KR" altLang="en-US" sz="1100" dirty="0" smtClean="0"/>
              <a:t> 울려 주는 기능 </a:t>
            </a: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3) </a:t>
            </a:r>
            <a:r>
              <a:rPr lang="ko-KR" altLang="en-US" sz="1100" dirty="0" smtClean="0"/>
              <a:t>무선 송신기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센서의 유선신호를 받아 수신기에 무선으로 신호 전달 </a:t>
            </a: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r>
              <a:rPr lang="ko-KR" altLang="en-US" sz="1100" dirty="0" smtClean="0"/>
              <a:t/>
            </a:r>
            <a:br>
              <a:rPr lang="ko-KR" altLang="en-US" sz="1100" dirty="0" smtClean="0"/>
            </a:b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endParaRPr lang="en-US" altLang="ko-KR" sz="1100" dirty="0" smtClean="0"/>
          </a:p>
          <a:p>
            <a:pPr>
              <a:lnSpc>
                <a:spcPct val="150000"/>
              </a:lnSpc>
              <a:buAutoNum type="arabicPeriod" startAt="3"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 b="1" dirty="0" smtClean="0">
                <a:solidFill>
                  <a:schemeClr val="tx1"/>
                </a:solidFill>
              </a:rPr>
              <a:t>www.scver.com 1688-7866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ABA556-8E57-4E62-ACC1-D2EDCF00E0B0}" type="slidenum">
              <a:rPr lang="ko-KR" altLang="en-US" smtClean="0"/>
              <a:pPr>
                <a:defRPr/>
              </a:pPr>
              <a:t>3</a:t>
            </a:fld>
            <a:endParaRPr lang="ko-KR" altLang="en-US" dirty="0"/>
          </a:p>
        </p:txBody>
      </p:sp>
      <p:pic>
        <p:nvPicPr>
          <p:cNvPr id="7" name="그림 6" descr="2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8" y="2357422"/>
            <a:ext cx="1080025" cy="809614"/>
          </a:xfrm>
          <a:prstGeom prst="rect">
            <a:avLst/>
          </a:prstGeom>
        </p:spPr>
      </p:pic>
      <p:pic>
        <p:nvPicPr>
          <p:cNvPr id="8" name="그림 7" descr="MS100_000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488" y="1857356"/>
            <a:ext cx="4786322" cy="1760907"/>
          </a:xfrm>
          <a:prstGeom prst="rect">
            <a:avLst/>
          </a:prstGeom>
        </p:spPr>
      </p:pic>
      <p:pic>
        <p:nvPicPr>
          <p:cNvPr id="9" name="그림 8" descr="20190805_10412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80" y="4071934"/>
            <a:ext cx="1398042" cy="1357322"/>
          </a:xfrm>
          <a:prstGeom prst="rect">
            <a:avLst/>
          </a:prstGeom>
        </p:spPr>
      </p:pic>
      <p:pic>
        <p:nvPicPr>
          <p:cNvPr id="10" name="그림 9" descr="그림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3116" y="4143372"/>
            <a:ext cx="1645920" cy="1237488"/>
          </a:xfrm>
          <a:prstGeom prst="rect">
            <a:avLst/>
          </a:prstGeom>
        </p:spPr>
      </p:pic>
      <p:pic>
        <p:nvPicPr>
          <p:cNvPr id="11" name="그림 10" descr="그림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1942" y="4071934"/>
            <a:ext cx="1428760" cy="1417444"/>
          </a:xfrm>
          <a:prstGeom prst="rect">
            <a:avLst/>
          </a:prstGeom>
        </p:spPr>
      </p:pic>
      <p:pic>
        <p:nvPicPr>
          <p:cNvPr id="12" name="그림 11" descr="20190805_10413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2918" y="6000760"/>
            <a:ext cx="1143008" cy="1273311"/>
          </a:xfrm>
          <a:prstGeom prst="rect">
            <a:avLst/>
          </a:prstGeom>
        </p:spPr>
      </p:pic>
      <p:pic>
        <p:nvPicPr>
          <p:cNvPr id="13" name="그림 12" descr="그림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071678" y="6000760"/>
            <a:ext cx="1143008" cy="1402576"/>
          </a:xfrm>
          <a:prstGeom prst="rect">
            <a:avLst/>
          </a:prstGeom>
        </p:spPr>
      </p:pic>
      <p:pic>
        <p:nvPicPr>
          <p:cNvPr id="14" name="그림 13" descr="20170620_120103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429000" y="6143636"/>
            <a:ext cx="1285884" cy="1181879"/>
          </a:xfrm>
          <a:prstGeom prst="rect">
            <a:avLst/>
          </a:prstGeom>
        </p:spPr>
      </p:pic>
      <p:pic>
        <p:nvPicPr>
          <p:cNvPr id="15" name="그림 14" descr="20171031_174006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000636" y="6215073"/>
            <a:ext cx="1214446" cy="10747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8" y="571473"/>
            <a:ext cx="6311624" cy="832175"/>
          </a:xfrm>
        </p:spPr>
        <p:txBody>
          <a:bodyPr/>
          <a:lstStyle/>
          <a:p>
            <a:pPr lvl="0"/>
            <a:r>
              <a:rPr lang="ko-KR" altLang="en-US" sz="1600" b="1" dirty="0" smtClean="0"/>
              <a:t>사 용 설 명 서</a:t>
            </a:r>
            <a:r>
              <a:rPr lang="ko-KR" altLang="en-US" sz="1600" dirty="0" smtClean="0"/>
              <a:t/>
            </a:r>
            <a:br>
              <a:rPr lang="ko-KR" altLang="en-US" sz="1600" dirty="0" smtClean="0"/>
            </a:br>
            <a:endParaRPr lang="ko-KR" altLang="en-US" sz="1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04664" y="1331640"/>
            <a:ext cx="6024732" cy="6740823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4) </a:t>
            </a:r>
            <a:r>
              <a:rPr lang="ko-KR" altLang="en-US" sz="1100" dirty="0" smtClean="0"/>
              <a:t>컨트롤러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무선 수신기로부터 유선 신호를 받아 </a:t>
            </a:r>
            <a:r>
              <a:rPr lang="ko-KR" altLang="en-US" sz="1100" dirty="0" err="1" smtClean="0"/>
              <a:t>알람을</a:t>
            </a:r>
            <a:r>
              <a:rPr lang="ko-KR" altLang="en-US" sz="1100" dirty="0" smtClean="0"/>
              <a:t> 울리거나 표시를 해주는 장치입니다</a:t>
            </a:r>
            <a:r>
              <a:rPr lang="en-US" altLang="ko-KR" sz="1100" dirty="0" smtClean="0"/>
              <a:t>.</a:t>
            </a:r>
            <a:r>
              <a:rPr lang="ko-KR" altLang="en-US" sz="1100" dirty="0" smtClean="0"/>
              <a:t/>
            </a:r>
            <a:br>
              <a:rPr lang="ko-KR" altLang="en-US" sz="1100" dirty="0" smtClean="0"/>
            </a:b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5) </a:t>
            </a:r>
            <a:r>
              <a:rPr lang="ko-KR" altLang="en-US" sz="1100" dirty="0" smtClean="0"/>
              <a:t>태양광 패널</a:t>
            </a: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 </a:t>
            </a:r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6) </a:t>
            </a:r>
            <a:r>
              <a:rPr lang="ko-KR" altLang="en-US" sz="1100" dirty="0" err="1" smtClean="0"/>
              <a:t>밧데리</a:t>
            </a: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endParaRPr lang="en-US" altLang="ko-KR" sz="1100" dirty="0" smtClean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 b="1" dirty="0" smtClean="0">
                <a:solidFill>
                  <a:schemeClr val="tx1"/>
                </a:solidFill>
              </a:rPr>
              <a:t>www.scver.com 1688-7866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ABA556-8E57-4E62-ACC1-D2EDCF00E0B0}" type="slidenum">
              <a:rPr lang="ko-KR" altLang="en-US" smtClean="0"/>
              <a:pPr>
                <a:defRPr/>
              </a:pPr>
              <a:t>4</a:t>
            </a:fld>
            <a:endParaRPr lang="ko-KR" altLang="en-US" dirty="0"/>
          </a:p>
        </p:txBody>
      </p:sp>
      <p:pic>
        <p:nvPicPr>
          <p:cNvPr id="16" name="그림 15" descr="20160701_0849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604" y="2000232"/>
            <a:ext cx="1571636" cy="1011280"/>
          </a:xfrm>
          <a:prstGeom prst="rect">
            <a:avLst/>
          </a:prstGeom>
        </p:spPr>
      </p:pic>
      <p:pic>
        <p:nvPicPr>
          <p:cNvPr id="17" name="그림 16" descr="그림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8" y="3714744"/>
            <a:ext cx="1066420" cy="1421893"/>
          </a:xfrm>
          <a:prstGeom prst="rect">
            <a:avLst/>
          </a:prstGeom>
        </p:spPr>
      </p:pic>
      <p:pic>
        <p:nvPicPr>
          <p:cNvPr id="19" name="그림 18" descr="20140326_11265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42" y="5715008"/>
            <a:ext cx="1408276" cy="1571636"/>
          </a:xfrm>
          <a:prstGeom prst="rect">
            <a:avLst/>
          </a:prstGeom>
        </p:spPr>
      </p:pic>
      <p:pic>
        <p:nvPicPr>
          <p:cNvPr id="21" name="그림 20" descr="밧데리 제원_0000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4554" y="5643570"/>
            <a:ext cx="1638306" cy="1665764"/>
          </a:xfrm>
          <a:prstGeom prst="rect">
            <a:avLst/>
          </a:prstGeom>
        </p:spPr>
      </p:pic>
      <p:pic>
        <p:nvPicPr>
          <p:cNvPr id="22" name="그림 21" descr="밧데리 제원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28" y="7215206"/>
            <a:ext cx="4357718" cy="1313109"/>
          </a:xfrm>
          <a:prstGeom prst="rect">
            <a:avLst/>
          </a:prstGeom>
        </p:spPr>
      </p:pic>
      <p:pic>
        <p:nvPicPr>
          <p:cNvPr id="23" name="그림 22" descr="밧데리 제원_0000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4488" y="3571868"/>
            <a:ext cx="4714908" cy="1011377"/>
          </a:xfrm>
          <a:prstGeom prst="rect">
            <a:avLst/>
          </a:prstGeom>
        </p:spPr>
      </p:pic>
      <p:pic>
        <p:nvPicPr>
          <p:cNvPr id="24" name="그림 23" descr="밧데리 제원_00002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5926" y="4572000"/>
            <a:ext cx="4665211" cy="7143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8" y="571473"/>
            <a:ext cx="6311624" cy="832175"/>
          </a:xfrm>
        </p:spPr>
        <p:txBody>
          <a:bodyPr/>
          <a:lstStyle/>
          <a:p>
            <a:pPr lvl="0"/>
            <a:r>
              <a:rPr lang="ko-KR" altLang="en-US" sz="1600" b="1" dirty="0" smtClean="0"/>
              <a:t>사 용 설 명 서</a:t>
            </a:r>
            <a:r>
              <a:rPr lang="ko-KR" altLang="en-US" sz="1600" dirty="0" smtClean="0"/>
              <a:t/>
            </a:r>
            <a:br>
              <a:rPr lang="ko-KR" altLang="en-US" sz="1600" dirty="0" smtClean="0"/>
            </a:br>
            <a:endParaRPr lang="ko-KR" altLang="en-US" sz="1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04664" y="1331640"/>
            <a:ext cx="6024732" cy="6740823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7) </a:t>
            </a:r>
            <a:r>
              <a:rPr lang="ko-KR" altLang="en-US" sz="1100" dirty="0" err="1" smtClean="0"/>
              <a:t>브라켓</a:t>
            </a:r>
            <a:r>
              <a:rPr lang="ko-KR" altLang="en-US" sz="1100" dirty="0" smtClean="0"/>
              <a:t> </a:t>
            </a:r>
            <a:r>
              <a:rPr lang="ko-KR" altLang="en-US" sz="1100" dirty="0" err="1" smtClean="0"/>
              <a:t>악세사리등</a:t>
            </a: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r>
              <a:rPr lang="ko-KR" altLang="en-US" sz="1100" dirty="0" smtClean="0"/>
              <a:t/>
            </a:r>
            <a:br>
              <a:rPr lang="ko-KR" altLang="en-US" sz="1100" dirty="0" smtClean="0"/>
            </a:b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1) </a:t>
            </a:r>
            <a:r>
              <a:rPr lang="ko-KR" altLang="en-US" sz="1100" dirty="0" smtClean="0"/>
              <a:t>수신기 </a:t>
            </a:r>
            <a:r>
              <a:rPr lang="en-US" altLang="ko-KR" sz="1100" dirty="0" smtClean="0"/>
              <a:t>/</a:t>
            </a:r>
            <a:r>
              <a:rPr lang="ko-KR" altLang="en-US" sz="1100" dirty="0" smtClean="0"/>
              <a:t>송신기 </a:t>
            </a:r>
            <a:r>
              <a:rPr lang="en-US" altLang="ko-KR" sz="1100" dirty="0" smtClean="0"/>
              <a:t>/</a:t>
            </a:r>
            <a:r>
              <a:rPr lang="ko-KR" altLang="en-US" sz="1100" dirty="0" smtClean="0"/>
              <a:t>센서 사용</a:t>
            </a:r>
            <a:r>
              <a:rPr lang="en-US" altLang="ko-KR" sz="1100" dirty="0" smtClean="0"/>
              <a:t> </a:t>
            </a:r>
            <a:r>
              <a:rPr lang="ko-KR" altLang="en-US" sz="1100" dirty="0" smtClean="0"/>
              <a:t>전 원 </a:t>
            </a:r>
            <a:r>
              <a:rPr lang="en-US" altLang="ko-KR" sz="1100" dirty="0" smtClean="0"/>
              <a:t>:   DC12V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2) </a:t>
            </a:r>
            <a:r>
              <a:rPr lang="ko-KR" altLang="en-US" sz="1100" dirty="0" smtClean="0"/>
              <a:t>태양광 </a:t>
            </a:r>
            <a:r>
              <a:rPr lang="en-US" altLang="ko-KR" sz="1100" dirty="0" smtClean="0"/>
              <a:t>60W  </a:t>
            </a:r>
            <a:r>
              <a:rPr lang="ko-KR" altLang="en-US" sz="1100" dirty="0" err="1" smtClean="0"/>
              <a:t>밧데리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 18AH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3) </a:t>
            </a:r>
            <a:r>
              <a:rPr lang="ko-KR" altLang="en-US" sz="1100" dirty="0" smtClean="0"/>
              <a:t>회 </a:t>
            </a:r>
            <a:r>
              <a:rPr lang="ko-KR" altLang="en-US" sz="1100" dirty="0" err="1" smtClean="0"/>
              <a:t>로</a:t>
            </a:r>
            <a:r>
              <a:rPr lang="ko-KR" altLang="en-US" sz="1100" dirty="0" smtClean="0"/>
              <a:t> 구 별 </a:t>
            </a:r>
            <a:r>
              <a:rPr lang="en-US" altLang="ko-KR" sz="1100" dirty="0" smtClean="0"/>
              <a:t>:1--32</a:t>
            </a:r>
            <a:r>
              <a:rPr lang="ko-KR" altLang="en-US" sz="1100" dirty="0" smtClean="0"/>
              <a:t>회로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무선 수용 </a:t>
            </a:r>
            <a:r>
              <a:rPr lang="en-US" altLang="ko-KR" sz="1100" dirty="0" smtClean="0"/>
              <a:t>)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4)</a:t>
            </a:r>
            <a:r>
              <a:rPr lang="ko-KR" altLang="en-US" sz="1100" dirty="0" smtClean="0"/>
              <a:t>무선 도달 거리 </a:t>
            </a:r>
            <a:r>
              <a:rPr lang="en-US" altLang="ko-KR" sz="1100" dirty="0" smtClean="0"/>
              <a:t>1.2Km </a:t>
            </a:r>
            <a:r>
              <a:rPr lang="ko-KR" altLang="en-US" sz="1100" dirty="0" smtClean="0"/>
              <a:t>이내 중계기 사용시 확장 가능</a:t>
            </a: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5) </a:t>
            </a:r>
            <a:r>
              <a:rPr lang="ko-KR" altLang="en-US" sz="1100" dirty="0" smtClean="0"/>
              <a:t>표 시 기 능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경보 발생시 </a:t>
            </a:r>
            <a:r>
              <a:rPr lang="ko-KR" altLang="en-US" sz="1100" dirty="0" err="1" smtClean="0"/>
              <a:t>램푸및</a:t>
            </a:r>
            <a:r>
              <a:rPr lang="ko-KR" altLang="en-US" sz="1100" dirty="0" smtClean="0"/>
              <a:t> </a:t>
            </a:r>
            <a:r>
              <a:rPr lang="ko-KR" altLang="en-US" sz="1100" dirty="0" err="1" smtClean="0"/>
              <a:t>부져음</a:t>
            </a:r>
            <a:r>
              <a:rPr lang="ko-KR" altLang="en-US" sz="1100" dirty="0" smtClean="0"/>
              <a:t> 발생 </a:t>
            </a: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6) </a:t>
            </a:r>
            <a:r>
              <a:rPr lang="ko-KR" altLang="en-US" sz="1100" dirty="0" smtClean="0"/>
              <a:t>복 구 기 능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채널</a:t>
            </a:r>
            <a:r>
              <a:rPr lang="en-US" altLang="ko-KR" sz="1100" dirty="0" smtClean="0"/>
              <a:t>S/W</a:t>
            </a:r>
            <a:r>
              <a:rPr lang="ko-KR" altLang="en-US" sz="1100" dirty="0" smtClean="0"/>
              <a:t>를 누르면 감시상태로 복귀 </a:t>
            </a: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7) </a:t>
            </a:r>
            <a:r>
              <a:rPr lang="ko-KR" altLang="en-US" sz="1100" dirty="0" smtClean="0"/>
              <a:t>경 보 시 간 </a:t>
            </a:r>
            <a:r>
              <a:rPr lang="en-US" altLang="ko-KR" sz="1100" dirty="0" smtClean="0"/>
              <a:t>: 0</a:t>
            </a:r>
            <a:r>
              <a:rPr lang="ko-KR" altLang="en-US" sz="1100" dirty="0" smtClean="0"/>
              <a:t>～</a:t>
            </a:r>
            <a:r>
              <a:rPr lang="en-US" altLang="ko-KR" sz="1100" dirty="0" smtClean="0"/>
              <a:t>350</a:t>
            </a:r>
            <a:r>
              <a:rPr lang="ko-KR" altLang="en-US" sz="1100" dirty="0" smtClean="0"/>
              <a:t>초   </a:t>
            </a: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8)  </a:t>
            </a:r>
            <a:r>
              <a:rPr lang="ko-KR" altLang="en-US" sz="1100" dirty="0" err="1" smtClean="0"/>
              <a:t>크</a:t>
            </a:r>
            <a:r>
              <a:rPr lang="ko-KR" altLang="en-US" sz="1100" dirty="0" smtClean="0"/>
              <a:t> 기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제작 사항</a:t>
            </a: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**  </a:t>
            </a:r>
            <a:r>
              <a:rPr lang="ko-KR" altLang="en-US" sz="1100" dirty="0" smtClean="0"/>
              <a:t>현장 </a:t>
            </a:r>
            <a:r>
              <a:rPr lang="ko-KR" altLang="en-US" sz="1100" dirty="0" err="1" smtClean="0"/>
              <a:t>여건및</a:t>
            </a:r>
            <a:r>
              <a:rPr lang="ko-KR" altLang="en-US" sz="1100" dirty="0" smtClean="0"/>
              <a:t>  제품 성능 향상을 위해 위 내용은  </a:t>
            </a:r>
            <a:r>
              <a:rPr lang="ko-KR" altLang="en-US" sz="1100" dirty="0" err="1" smtClean="0"/>
              <a:t>바뀔수</a:t>
            </a:r>
            <a:r>
              <a:rPr lang="ko-KR" altLang="en-US" sz="1100" dirty="0" smtClean="0"/>
              <a:t> 있습니다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 b="1" dirty="0" smtClean="0">
                <a:solidFill>
                  <a:schemeClr val="tx1"/>
                </a:solidFill>
              </a:rPr>
              <a:t>www.scver.com 1688-7866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ABA556-8E57-4E62-ACC1-D2EDCF00E0B0}" type="slidenum">
              <a:rPr lang="ko-KR" altLang="en-US" smtClean="0"/>
              <a:pPr>
                <a:defRPr/>
              </a:pPr>
              <a:t>5</a:t>
            </a:fld>
            <a:endParaRPr lang="ko-KR" altLang="en-US" dirty="0"/>
          </a:p>
        </p:txBody>
      </p:sp>
      <p:pic>
        <p:nvPicPr>
          <p:cNvPr id="9" name="그림 8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42" y="1714480"/>
            <a:ext cx="2285421" cy="171320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8" y="1357292"/>
            <a:ext cx="6300810" cy="704825"/>
          </a:xfrm>
        </p:spPr>
        <p:txBody>
          <a:bodyPr/>
          <a:lstStyle/>
          <a:p>
            <a:r>
              <a:rPr lang="ko-KR" altLang="en-US" sz="2000" b="1" dirty="0" smtClean="0"/>
              <a:t>건축</a:t>
            </a:r>
            <a:r>
              <a:rPr lang="en-US" altLang="ko-KR" sz="2000" b="1" dirty="0" smtClean="0"/>
              <a:t> </a:t>
            </a:r>
            <a:r>
              <a:rPr lang="ko-KR" altLang="en-US" sz="2000" b="1" dirty="0" smtClean="0"/>
              <a:t>한계 </a:t>
            </a:r>
            <a:r>
              <a:rPr lang="ko-KR" altLang="en-US" sz="2000" b="1" dirty="0" smtClean="0"/>
              <a:t>접근 </a:t>
            </a:r>
            <a:r>
              <a:rPr lang="ko-KR" altLang="en-US" sz="2000" b="1" dirty="0" smtClean="0"/>
              <a:t>경보기 </a:t>
            </a:r>
            <a:br>
              <a:rPr lang="ko-KR" altLang="en-US" sz="2000" b="1" dirty="0" smtClean="0"/>
            </a:br>
            <a:endParaRPr lang="ko-KR" altLang="en-US" sz="2000" b="1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 b="1" dirty="0" smtClean="0">
                <a:solidFill>
                  <a:schemeClr val="tx1"/>
                </a:solidFill>
              </a:rPr>
              <a:t>www.scver.com 1688-7866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ABA556-8E57-4E62-ACC1-D2EDCF00E0B0}" type="slidenum">
              <a:rPr lang="ko-KR" altLang="en-US" smtClean="0"/>
              <a:pPr>
                <a:defRPr/>
              </a:pPr>
              <a:t>6</a:t>
            </a:fld>
            <a:endParaRPr lang="ko-KR" altLang="en-US"/>
          </a:p>
        </p:txBody>
      </p:sp>
      <p:sp>
        <p:nvSpPr>
          <p:cNvPr id="8" name="제목 1"/>
          <p:cNvSpPr txBox="1">
            <a:spLocks/>
          </p:cNvSpPr>
          <p:nvPr/>
        </p:nvSpPr>
        <p:spPr bwMode="auto">
          <a:xfrm>
            <a:off x="1268760" y="2555776"/>
            <a:ext cx="4752528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 bwMode="auto">
          <a:xfrm>
            <a:off x="332656" y="2915816"/>
            <a:ext cx="6286544" cy="1133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kumimoji="0" lang="ko-KR" altLang="en-US" sz="1600" b="1" dirty="0" smtClean="0"/>
              <a:t/>
            </a:r>
            <a:br>
              <a:rPr kumimoji="0" lang="ko-KR" altLang="en-US" sz="1600" b="1" dirty="0" smtClean="0"/>
            </a:br>
            <a:endParaRPr kumimoji="0" lang="ko-KR" altLang="en-US" sz="1600" b="1" dirty="0"/>
          </a:p>
        </p:txBody>
      </p:sp>
      <p:sp>
        <p:nvSpPr>
          <p:cNvPr id="11" name="직사각형 10"/>
          <p:cNvSpPr/>
          <p:nvPr/>
        </p:nvSpPr>
        <p:spPr>
          <a:xfrm>
            <a:off x="1714488" y="5072067"/>
            <a:ext cx="3429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/>
              <a:t> </a:t>
            </a:r>
            <a:r>
              <a:rPr lang="ko-KR" altLang="en-US" b="1" dirty="0" smtClean="0"/>
              <a:t>원    창</a:t>
            </a:r>
            <a:endParaRPr lang="ko-KR" altLang="en-US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8" y="571473"/>
            <a:ext cx="6311624" cy="832175"/>
          </a:xfrm>
        </p:spPr>
        <p:txBody>
          <a:bodyPr/>
          <a:lstStyle/>
          <a:p>
            <a:pPr lvl="0"/>
            <a:r>
              <a:rPr lang="ko-KR" altLang="en-US" sz="1600" b="1" dirty="0" smtClean="0"/>
              <a:t>제품 이미지 </a:t>
            </a:r>
            <a:r>
              <a:rPr lang="ko-KR" altLang="en-US" sz="1600" dirty="0" smtClean="0"/>
              <a:t/>
            </a:r>
            <a:br>
              <a:rPr lang="ko-KR" altLang="en-US" sz="1600" dirty="0" smtClean="0"/>
            </a:br>
            <a:endParaRPr lang="ko-KR" altLang="en-US" sz="1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04664" y="1331640"/>
            <a:ext cx="6024732" cy="6740823"/>
          </a:xfrm>
        </p:spPr>
        <p:txBody>
          <a:bodyPr/>
          <a:lstStyle/>
          <a:p>
            <a:pPr>
              <a:lnSpc>
                <a:spcPct val="150000"/>
              </a:lnSpc>
              <a:buAutoNum type="arabicParenR"/>
            </a:pPr>
            <a:r>
              <a:rPr lang="ko-KR" altLang="en-US" sz="1100" dirty="0" smtClean="0"/>
              <a:t>센서 </a:t>
            </a:r>
            <a:r>
              <a:rPr lang="en-US" altLang="ko-KR" sz="1100" dirty="0" smtClean="0"/>
              <a:t>:  MS100E </a:t>
            </a:r>
            <a:r>
              <a:rPr lang="ko-KR" altLang="en-US" sz="1100" dirty="0" smtClean="0"/>
              <a:t>옥외용 열선 </a:t>
            </a:r>
            <a:r>
              <a:rPr lang="en-US" altLang="ko-KR" sz="1100" dirty="0" smtClean="0"/>
              <a:t>( </a:t>
            </a:r>
            <a:r>
              <a:rPr lang="ko-KR" altLang="en-US" sz="1100" dirty="0" err="1" smtClean="0"/>
              <a:t>비접촉식</a:t>
            </a:r>
            <a:r>
              <a:rPr lang="ko-KR" altLang="en-US" sz="1100" dirty="0" smtClean="0"/>
              <a:t> 감지 거리 조절 가능 </a:t>
            </a:r>
            <a:r>
              <a:rPr lang="en-US" altLang="ko-KR" sz="1100" dirty="0" smtClean="0"/>
              <a:t>)</a:t>
            </a:r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r>
              <a:rPr lang="ko-KR" altLang="en-US" sz="1100" dirty="0" smtClean="0"/>
              <a:t/>
            </a:r>
            <a:br>
              <a:rPr lang="ko-KR" altLang="en-US" sz="1100" dirty="0" smtClean="0"/>
            </a:b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endParaRPr lang="en-US" altLang="ko-KR" sz="1100" dirty="0" smtClean="0"/>
          </a:p>
          <a:p>
            <a:pPr>
              <a:lnSpc>
                <a:spcPct val="150000"/>
              </a:lnSpc>
              <a:buAutoNum type="arabicPeriod" startAt="3"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 b="1" dirty="0" smtClean="0">
                <a:solidFill>
                  <a:schemeClr val="tx1"/>
                </a:solidFill>
              </a:rPr>
              <a:t>www.scver.com 1688-7866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ABA556-8E57-4E62-ACC1-D2EDCF00E0B0}" type="slidenum">
              <a:rPr lang="ko-KR" altLang="en-US" smtClean="0"/>
              <a:pPr>
                <a:defRPr/>
              </a:pPr>
              <a:t>7</a:t>
            </a:fld>
            <a:endParaRPr lang="ko-KR" altLang="en-US" dirty="0"/>
          </a:p>
        </p:txBody>
      </p:sp>
      <p:pic>
        <p:nvPicPr>
          <p:cNvPr id="7" name="그림 6" descr="2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8" y="2357422"/>
            <a:ext cx="1080025" cy="809614"/>
          </a:xfrm>
          <a:prstGeom prst="rect">
            <a:avLst/>
          </a:prstGeom>
        </p:spPr>
      </p:pic>
      <p:pic>
        <p:nvPicPr>
          <p:cNvPr id="8" name="그림 7" descr="MS100_000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488" y="1857356"/>
            <a:ext cx="4786322" cy="1760907"/>
          </a:xfrm>
          <a:prstGeom prst="rect">
            <a:avLst/>
          </a:prstGeom>
        </p:spPr>
      </p:pic>
      <p:pic>
        <p:nvPicPr>
          <p:cNvPr id="16" name="그림 15" descr="untit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32" y="6715140"/>
            <a:ext cx="1857388" cy="1393041"/>
          </a:xfrm>
          <a:prstGeom prst="rect">
            <a:avLst/>
          </a:prstGeom>
        </p:spPr>
      </p:pic>
      <p:pic>
        <p:nvPicPr>
          <p:cNvPr id="21" name="그림 20" descr="센서 사양_0000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4686" y="6715140"/>
            <a:ext cx="2900368" cy="1273810"/>
          </a:xfrm>
          <a:prstGeom prst="rect">
            <a:avLst/>
          </a:prstGeom>
        </p:spPr>
      </p:pic>
      <p:pic>
        <p:nvPicPr>
          <p:cNvPr id="24" name="그림 23" descr="센서 사양_0000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604" y="3622662"/>
            <a:ext cx="5857916" cy="259241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8" y="571473"/>
            <a:ext cx="6311624" cy="832175"/>
          </a:xfrm>
        </p:spPr>
        <p:txBody>
          <a:bodyPr/>
          <a:lstStyle/>
          <a:p>
            <a:pPr lvl="0"/>
            <a:r>
              <a:rPr lang="ko-KR" altLang="en-US" sz="1600" b="1" dirty="0" smtClean="0"/>
              <a:t>제품 이미지 </a:t>
            </a:r>
            <a:r>
              <a:rPr lang="ko-KR" altLang="en-US" sz="1600" dirty="0" smtClean="0"/>
              <a:t/>
            </a:r>
            <a:br>
              <a:rPr lang="ko-KR" altLang="en-US" sz="1600" dirty="0" smtClean="0"/>
            </a:br>
            <a:endParaRPr lang="ko-KR" altLang="en-US" sz="1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04664" y="1331640"/>
            <a:ext cx="6024732" cy="6740823"/>
          </a:xfrm>
        </p:spPr>
        <p:txBody>
          <a:bodyPr/>
          <a:lstStyle/>
          <a:p>
            <a:pPr>
              <a:lnSpc>
                <a:spcPct val="150000"/>
              </a:lnSpc>
              <a:buAutoNum type="arabicParenR"/>
            </a:pPr>
            <a:r>
              <a:rPr lang="ko-KR" altLang="en-US" sz="1100" dirty="0" smtClean="0"/>
              <a:t>센서 </a:t>
            </a:r>
            <a:r>
              <a:rPr lang="en-US" altLang="ko-KR" sz="1100" dirty="0" smtClean="0"/>
              <a:t>:  MS100E </a:t>
            </a:r>
            <a:r>
              <a:rPr lang="ko-KR" altLang="en-US" sz="1100" dirty="0" smtClean="0"/>
              <a:t>옥외용 열선 </a:t>
            </a:r>
            <a:r>
              <a:rPr lang="en-US" altLang="ko-KR" sz="1100" dirty="0" smtClean="0"/>
              <a:t>( </a:t>
            </a:r>
            <a:r>
              <a:rPr lang="ko-KR" altLang="en-US" sz="1100" dirty="0" err="1" smtClean="0"/>
              <a:t>비접촉식</a:t>
            </a:r>
            <a:r>
              <a:rPr lang="ko-KR" altLang="en-US" sz="1100" dirty="0" smtClean="0"/>
              <a:t> 감지 거리 조절 가능 </a:t>
            </a:r>
            <a:r>
              <a:rPr lang="en-US" altLang="ko-KR" sz="1100" dirty="0" smtClean="0"/>
              <a:t>)</a:t>
            </a:r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r>
              <a:rPr lang="ko-KR" altLang="en-US" sz="1100" dirty="0" smtClean="0"/>
              <a:t/>
            </a:r>
            <a:br>
              <a:rPr lang="ko-KR" altLang="en-US" sz="1100" dirty="0" smtClean="0"/>
            </a:b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endParaRPr lang="en-US" altLang="ko-KR" sz="1100" dirty="0" smtClean="0"/>
          </a:p>
          <a:p>
            <a:pPr>
              <a:lnSpc>
                <a:spcPct val="150000"/>
              </a:lnSpc>
              <a:buAutoNum type="arabicPeriod" startAt="3"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 b="1" dirty="0" smtClean="0">
                <a:solidFill>
                  <a:schemeClr val="tx1"/>
                </a:solidFill>
              </a:rPr>
              <a:t>www.scver.com 1688-7866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ABA556-8E57-4E62-ACC1-D2EDCF00E0B0}" type="slidenum">
              <a:rPr lang="ko-KR" altLang="en-US" smtClean="0"/>
              <a:pPr>
                <a:defRPr/>
              </a:pPr>
              <a:t>8</a:t>
            </a:fld>
            <a:endParaRPr lang="ko-KR" altLang="en-US" dirty="0"/>
          </a:p>
        </p:txBody>
      </p:sp>
      <p:pic>
        <p:nvPicPr>
          <p:cNvPr id="7" name="그림 6" descr="2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8" y="2357422"/>
            <a:ext cx="1080025" cy="809614"/>
          </a:xfrm>
          <a:prstGeom prst="rect">
            <a:avLst/>
          </a:prstGeom>
        </p:spPr>
      </p:pic>
      <p:pic>
        <p:nvPicPr>
          <p:cNvPr id="8" name="그림 7" descr="MS100_000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488" y="1857356"/>
            <a:ext cx="4786322" cy="1760907"/>
          </a:xfrm>
          <a:prstGeom prst="rect">
            <a:avLst/>
          </a:prstGeom>
        </p:spPr>
      </p:pic>
      <p:pic>
        <p:nvPicPr>
          <p:cNvPr id="16" name="그림 15" descr="untit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32" y="6715140"/>
            <a:ext cx="1857388" cy="1393041"/>
          </a:xfrm>
          <a:prstGeom prst="rect">
            <a:avLst/>
          </a:prstGeom>
        </p:spPr>
      </p:pic>
      <p:pic>
        <p:nvPicPr>
          <p:cNvPr id="21" name="그림 20" descr="센서 사양_0000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4686" y="6715140"/>
            <a:ext cx="2900368" cy="1273810"/>
          </a:xfrm>
          <a:prstGeom prst="rect">
            <a:avLst/>
          </a:prstGeom>
        </p:spPr>
      </p:pic>
      <p:pic>
        <p:nvPicPr>
          <p:cNvPr id="24" name="그림 23" descr="센서 사양_0000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604" y="3622662"/>
            <a:ext cx="5857916" cy="259241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8" y="571473"/>
            <a:ext cx="6311624" cy="832175"/>
          </a:xfrm>
        </p:spPr>
        <p:txBody>
          <a:bodyPr/>
          <a:lstStyle/>
          <a:p>
            <a:pPr lvl="0"/>
            <a:r>
              <a:rPr lang="ko-KR" altLang="en-US" sz="1600" b="1" dirty="0" smtClean="0"/>
              <a:t>제품 이미지 </a:t>
            </a:r>
            <a:r>
              <a:rPr lang="ko-KR" altLang="en-US" sz="1600" dirty="0" smtClean="0"/>
              <a:t/>
            </a:r>
            <a:br>
              <a:rPr lang="ko-KR" altLang="en-US" sz="1600" dirty="0" smtClean="0"/>
            </a:br>
            <a:endParaRPr lang="ko-KR" altLang="en-US" sz="1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04664" y="1331640"/>
            <a:ext cx="6024732" cy="6740823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1) </a:t>
            </a:r>
            <a:r>
              <a:rPr lang="ko-KR" altLang="en-US" sz="1100" dirty="0" smtClean="0"/>
              <a:t>경보수신기</a:t>
            </a:r>
            <a:r>
              <a:rPr lang="en-US" altLang="ko-KR" sz="1100" dirty="0" smtClean="0"/>
              <a:t>:  8-64CH</a:t>
            </a: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AutoNum type="arabicParenR"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100" dirty="0" smtClean="0"/>
              <a:t>2</a:t>
            </a:r>
            <a:r>
              <a:rPr lang="en-US" altLang="ko-KR" sz="1100" dirty="0" smtClean="0"/>
              <a:t>) </a:t>
            </a:r>
            <a:r>
              <a:rPr lang="ko-KR" altLang="en-US" sz="1100" dirty="0" smtClean="0"/>
              <a:t>경광 사이렌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센</a:t>
            </a:r>
            <a:r>
              <a:rPr lang="ko-KR" altLang="en-US" sz="1100" dirty="0" smtClean="0"/>
              <a:t>서</a:t>
            </a:r>
            <a:r>
              <a:rPr lang="ko-KR" altLang="en-US" sz="1100" dirty="0" smtClean="0"/>
              <a:t>로부터의 </a:t>
            </a:r>
            <a:r>
              <a:rPr lang="ko-KR" altLang="en-US" sz="1100" dirty="0" smtClean="0"/>
              <a:t>신호를 받아 </a:t>
            </a:r>
            <a:r>
              <a:rPr lang="ko-KR" altLang="en-US" sz="1100" dirty="0" err="1" smtClean="0"/>
              <a:t>알람을</a:t>
            </a:r>
            <a:r>
              <a:rPr lang="ko-KR" altLang="en-US" sz="1100" dirty="0" smtClean="0"/>
              <a:t> 울려 주는 기능 </a:t>
            </a: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r>
              <a:rPr lang="ko-KR" altLang="en-US" sz="1100" dirty="0" smtClean="0"/>
              <a:t/>
            </a:r>
            <a:br>
              <a:rPr lang="ko-KR" altLang="en-US" sz="1100" dirty="0" smtClean="0"/>
            </a:b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endParaRPr lang="en-US" altLang="ko-KR" sz="1100" dirty="0" smtClean="0"/>
          </a:p>
          <a:p>
            <a:pPr>
              <a:lnSpc>
                <a:spcPct val="150000"/>
              </a:lnSpc>
              <a:buAutoNum type="arabicPeriod" startAt="3"/>
            </a:pPr>
            <a:endParaRPr lang="en-US" altLang="ko-KR" sz="1100" dirty="0" smtClean="0"/>
          </a:p>
          <a:p>
            <a:pPr>
              <a:lnSpc>
                <a:spcPct val="150000"/>
              </a:lnSpc>
              <a:buNone/>
            </a:pPr>
            <a:endParaRPr lang="en-US" altLang="ko-KR" sz="1100" dirty="0" smtClean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 b="1" dirty="0" smtClean="0">
                <a:solidFill>
                  <a:schemeClr val="tx1"/>
                </a:solidFill>
              </a:rPr>
              <a:t>www.scver.com 1688-7866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ABA556-8E57-4E62-ACC1-D2EDCF00E0B0}" type="slidenum">
              <a:rPr lang="ko-KR" altLang="en-US" smtClean="0"/>
              <a:pPr>
                <a:defRPr/>
              </a:pPr>
              <a:t>9</a:t>
            </a:fld>
            <a:endParaRPr lang="ko-KR" altLang="en-US" dirty="0"/>
          </a:p>
        </p:txBody>
      </p:sp>
      <p:pic>
        <p:nvPicPr>
          <p:cNvPr id="19" name="그림 18" descr="경광등 도면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92" y="5572132"/>
            <a:ext cx="4214842" cy="2071702"/>
          </a:xfrm>
          <a:prstGeom prst="rect">
            <a:avLst/>
          </a:prstGeom>
        </p:spPr>
      </p:pic>
      <p:pic>
        <p:nvPicPr>
          <p:cNvPr id="10" name="그림 9" descr="경광등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04" y="5786446"/>
            <a:ext cx="1743075" cy="1609725"/>
          </a:xfrm>
          <a:prstGeom prst="rect">
            <a:avLst/>
          </a:prstGeom>
        </p:spPr>
      </p:pic>
      <p:pic>
        <p:nvPicPr>
          <p:cNvPr id="11" name="그림 10" descr="24c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42" y="1928794"/>
            <a:ext cx="1610286" cy="17145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포토센서용 차량검지기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포토센서용 차량검지기</Template>
  <TotalTime>682</TotalTime>
  <Words>170</Words>
  <Application>Microsoft Office PowerPoint</Application>
  <PresentationFormat>화면 슬라이드 쇼(4:3)</PresentationFormat>
  <Paragraphs>192</Paragraphs>
  <Slides>9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포토센서용 차량검지기</vt:lpstr>
      <vt:lpstr>열차 접근 경보기 설명서 </vt:lpstr>
      <vt:lpstr>사 용 설 명 서 </vt:lpstr>
      <vt:lpstr>제품 이미지  </vt:lpstr>
      <vt:lpstr>사 용 설 명 서 </vt:lpstr>
      <vt:lpstr>사 용 설 명 서 </vt:lpstr>
      <vt:lpstr>건축 한계 접근 경보기  </vt:lpstr>
      <vt:lpstr>제품 이미지  </vt:lpstr>
      <vt:lpstr>제품 이미지  </vt:lpstr>
      <vt:lpstr>제품 이미지  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2회로 포터센서용 차량검지기 </dc:title>
  <dc:creator>COMPUTER</dc:creator>
  <cp:lastModifiedBy>Windows 사용자</cp:lastModifiedBy>
  <cp:revision>79</cp:revision>
  <dcterms:created xsi:type="dcterms:W3CDTF">2010-08-04T01:36:11Z</dcterms:created>
  <dcterms:modified xsi:type="dcterms:W3CDTF">2019-08-05T06:27:11Z</dcterms:modified>
</cp:coreProperties>
</file>