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8" r:id="rId2"/>
    <p:sldId id="262" r:id="rId3"/>
    <p:sldId id="265" r:id="rId4"/>
    <p:sldId id="274" r:id="rId5"/>
    <p:sldId id="269" r:id="rId6"/>
    <p:sldId id="266" r:id="rId7"/>
    <p:sldId id="268" r:id="rId8"/>
  </p:sldIdLst>
  <p:sldSz cx="6858000" cy="9144000" type="screen4x3"/>
  <p:notesSz cx="6877050" cy="96567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60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fld id="{D1724F0C-1187-47D7-84D0-C442B379C61D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95404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fld id="{39C4BA71-43FA-49AE-A44F-41FE8DFA96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42885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fld id="{F35AB37A-EA48-488C-97C6-361BD9F5DF89}" type="datetimeFigureOut">
              <a:rPr lang="ko-KR" altLang="en-US" smtClean="0"/>
              <a:pPr/>
              <a:t>2016-07-01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1213" y="723900"/>
            <a:ext cx="2714625" cy="3621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6" tIns="47238" rIns="94476" bIns="4723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705" y="4586963"/>
            <a:ext cx="5501640" cy="4345543"/>
          </a:xfrm>
          <a:prstGeom prst="rect">
            <a:avLst/>
          </a:prstGeom>
        </p:spPr>
        <p:txBody>
          <a:bodyPr vert="horz" lIns="94476" tIns="47238" rIns="94476" bIns="4723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5404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fld id="{A32F9E3C-9A24-45BF-BAD0-40133862FB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06854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1213" y="723900"/>
            <a:ext cx="2714625" cy="36210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9E3C-9A24-45BF-BAD0-40133862FBBC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2F9E3C-9A24-45BF-BAD0-40133862FBB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393D8-CE63-404E-90F6-F6E3FB71189D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E891-9879-4614-9328-21631E56FF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187CC-0BDC-406A-9888-CEDF6837E7DE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BA556-8E57-4E62-ACC1-D2EDCF00E0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2A45-5E50-45A2-848D-16E608C4D948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3FF7B-D7D9-403A-997E-66FD9262F8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EC6D8-216F-4835-82AB-485348D5CB38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C8383-550D-4A8E-BAAC-35A4C24FD1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7DC9C-FB88-40D5-829A-BF7ED42A7924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CAAF6-C354-4844-B5D2-24076D846F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EC52-17C9-40DF-A25D-EAA5AC462872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37011-8F31-4D65-B2A0-E630B8D4A0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1A14-52D6-46DA-B38C-EBE9ED7CC48A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9CDA-39FC-45BF-9ED3-FC42277986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A2D9A-E6C5-420D-A193-87CA699ED87F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C4AA5-6075-476E-93C2-EB774DA4EF5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9F009-5772-45C8-ADBD-12C46021190C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F4AF0-1873-4047-B3A3-4059916648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28BBC-9353-4979-9273-EBEA1DD3ED3E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35494-1ACA-45A7-8F5F-86182BABFD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6BB5E-72D8-4F1B-A118-2ED58EE8AA58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F7299-8A42-4F44-9744-F722EBEE7C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5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06F93E5-5F13-4D40-9A00-A000CCBEB9F0}" type="datetime1">
              <a:rPr lang="ko-KR" altLang="en-US" smtClean="0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5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5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C1943D-2817-4CDF-9271-80F0D8FADE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1357292"/>
            <a:ext cx="6300810" cy="704825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ko-KR" altLang="en-US" sz="2000" b="1" dirty="0" err="1" smtClean="0"/>
              <a:t>경보및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비상벨 </a:t>
            </a:r>
            <a:r>
              <a:rPr lang="ko-KR" altLang="en-US" sz="2000" b="1" dirty="0" err="1" smtClean="0"/>
              <a:t>수신반</a:t>
            </a:r>
            <a:r>
              <a:rPr lang="en-US" altLang="ko-KR" sz="2000" b="1" dirty="0" smtClean="0"/>
              <a:t>(CDMA )</a:t>
            </a:r>
            <a:r>
              <a:rPr lang="ko-KR" altLang="en-US" sz="2000" b="1" dirty="0" smtClean="0"/>
              <a:t> 공용사용 설명서</a:t>
            </a:r>
            <a:endParaRPr lang="ko-KR" altLang="en-US" sz="2000" b="1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667103" y="3548584"/>
            <a:ext cx="5256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적용 모델</a:t>
            </a:r>
            <a:r>
              <a:rPr kumimoji="0" lang="ko-KR" alt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ko-KR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CDMA  SW8-64CH/AB</a:t>
            </a:r>
            <a:endParaRPr kumimoji="0" lang="ko-KR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-151809" y="4355976"/>
            <a:ext cx="6286544" cy="113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ko-KR" altLang="en-US" sz="1600" b="1" dirty="0" smtClean="0"/>
              <a:t/>
            </a:r>
            <a:br>
              <a:rPr kumimoji="0" lang="ko-KR" altLang="en-US" sz="1600" b="1" dirty="0" smtClean="0"/>
            </a:br>
            <a:endParaRPr kumimoji="0" lang="ko-KR" altLang="en-US" sz="1600" b="1" dirty="0"/>
          </a:p>
        </p:txBody>
      </p:sp>
      <p:sp>
        <p:nvSpPr>
          <p:cNvPr id="11" name="직사각형 10"/>
          <p:cNvSpPr/>
          <p:nvPr/>
        </p:nvSpPr>
        <p:spPr>
          <a:xfrm>
            <a:off x="1606476" y="6777688"/>
            <a:ext cx="3429024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600" b="1" dirty="0" smtClean="0"/>
              <a:t> </a:t>
            </a:r>
            <a:r>
              <a:rPr lang="ko-KR" altLang="en-US" sz="3600" b="1" dirty="0" smtClean="0"/>
              <a:t>원    창</a:t>
            </a:r>
            <a:endParaRPr lang="ko-KR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사 용 설 명 서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AutoNum type="arabicPeriod"/>
            </a:pPr>
            <a:r>
              <a:rPr lang="ko-KR" altLang="en-US" sz="1100" dirty="0" smtClean="0"/>
              <a:t>개 요 </a:t>
            </a:r>
            <a:br>
              <a:rPr lang="ko-KR" altLang="en-US" sz="1100" dirty="0" smtClean="0"/>
            </a:br>
            <a:r>
              <a:rPr lang="ko-KR" altLang="en-US" sz="1100" dirty="0" smtClean="0"/>
              <a:t>본 기기는 릴레이 접점신호를 수신 받아 채널 별로 경보를 울리고 점등되어 이벤트 입력을 확인 할 수 있는 제품입니다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Font typeface="Arial" charset="0"/>
              <a:buAutoNum type="arabicPeriod"/>
            </a:pPr>
            <a:r>
              <a:rPr lang="ko-KR" altLang="en-US" sz="1100" dirty="0" err="1" smtClean="0"/>
              <a:t>특</a:t>
            </a:r>
            <a:r>
              <a:rPr lang="ko-KR" altLang="en-US" sz="1100" dirty="0" smtClean="0"/>
              <a:t>  징 </a:t>
            </a:r>
            <a:br>
              <a:rPr lang="ko-KR" altLang="en-US" sz="1100" dirty="0" smtClean="0"/>
            </a:br>
            <a:r>
              <a:rPr lang="en-US" altLang="ko-KR" sz="1100" dirty="0" smtClean="0"/>
              <a:t>1) 8,16,24,32,40,48,64</a:t>
            </a:r>
            <a:r>
              <a:rPr lang="ko-KR" altLang="en-US" sz="1100" dirty="0" smtClean="0"/>
              <a:t>회로 경보수신기 </a:t>
            </a:r>
            <a:br>
              <a:rPr lang="ko-KR" altLang="en-US" sz="1100" dirty="0" smtClean="0"/>
            </a:br>
            <a:r>
              <a:rPr lang="en-US" altLang="ko-KR" sz="1100" dirty="0" smtClean="0"/>
              <a:t>2) </a:t>
            </a:r>
            <a:r>
              <a:rPr lang="ko-KR" altLang="en-US" sz="1100" dirty="0" smtClean="0"/>
              <a:t>경보가 발생된 후 각 채널의 램프가 켜져 있어 사고 발생 장소의 확인가능 </a:t>
            </a:r>
            <a:br>
              <a:rPr lang="ko-KR" altLang="en-US" sz="1100" dirty="0" smtClean="0"/>
            </a:br>
            <a:r>
              <a:rPr lang="en-US" altLang="ko-KR" sz="1100" dirty="0" smtClean="0"/>
              <a:t>3) </a:t>
            </a:r>
            <a:r>
              <a:rPr lang="ko-KR" altLang="en-US" sz="1100" dirty="0" smtClean="0"/>
              <a:t>외부 무 전원 접전출력으로 부가기기를 연동제어 할 수 있음 </a:t>
            </a:r>
            <a:br>
              <a:rPr lang="ko-KR" altLang="en-US" sz="1100" dirty="0" smtClean="0"/>
            </a:br>
            <a:r>
              <a:rPr lang="en-US" altLang="ko-KR" sz="1100" dirty="0" smtClean="0"/>
              <a:t>3. </a:t>
            </a:r>
            <a:r>
              <a:rPr lang="ko-KR" altLang="en-US" sz="1100" dirty="0" smtClean="0"/>
              <a:t>제 원 </a:t>
            </a:r>
            <a:br>
              <a:rPr lang="ko-KR" altLang="en-US" sz="1100" dirty="0" smtClean="0"/>
            </a:br>
            <a:r>
              <a:rPr lang="en-US" altLang="ko-KR" sz="1100" dirty="0" smtClean="0"/>
              <a:t>1) </a:t>
            </a:r>
            <a:r>
              <a:rPr lang="ko-KR" altLang="en-US" sz="1100" dirty="0" smtClean="0"/>
              <a:t>전 원 </a:t>
            </a:r>
            <a:r>
              <a:rPr lang="en-US" altLang="ko-KR" sz="1100" dirty="0" smtClean="0"/>
              <a:t>:   DC12V  24V </a:t>
            </a:r>
            <a:r>
              <a:rPr lang="ko-KR" altLang="en-US" sz="1100" dirty="0" smtClean="0"/>
              <a:t>겸용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2) </a:t>
            </a:r>
            <a:r>
              <a:rPr lang="ko-KR" altLang="en-US" sz="1100" dirty="0" smtClean="0"/>
              <a:t>회 </a:t>
            </a:r>
            <a:r>
              <a:rPr lang="ko-KR" altLang="en-US" sz="1100" dirty="0" err="1" smtClean="0"/>
              <a:t>로</a:t>
            </a:r>
            <a:r>
              <a:rPr lang="ko-KR" altLang="en-US" sz="1100" dirty="0" smtClean="0"/>
              <a:t> 구 별 </a:t>
            </a:r>
            <a:r>
              <a:rPr lang="en-US" altLang="ko-KR" sz="1100" dirty="0" smtClean="0"/>
              <a:t>:8-64</a:t>
            </a:r>
            <a:r>
              <a:rPr lang="ko-KR" altLang="en-US" sz="1100" dirty="0" smtClean="0"/>
              <a:t>회로</a:t>
            </a:r>
            <a:r>
              <a:rPr lang="en-US" altLang="ko-KR" sz="1100" dirty="0" smtClean="0"/>
              <a:t>(A,B </a:t>
            </a:r>
            <a:r>
              <a:rPr lang="ko-KR" altLang="en-US" sz="1100" dirty="0" smtClean="0"/>
              <a:t>접점수용 </a:t>
            </a:r>
            <a:r>
              <a:rPr lang="en-US" altLang="ko-KR" sz="1100" dirty="0" smtClean="0"/>
              <a:t>) </a:t>
            </a:r>
            <a:br>
              <a:rPr lang="en-US" altLang="ko-KR" sz="1100" dirty="0" smtClean="0"/>
            </a:br>
            <a:r>
              <a:rPr lang="en-US" altLang="ko-KR" sz="1100" dirty="0" smtClean="0"/>
              <a:t>3) </a:t>
            </a:r>
            <a:r>
              <a:rPr lang="ko-KR" altLang="en-US" sz="1100" dirty="0" smtClean="0"/>
              <a:t>표 시 기 능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경보 발생시 </a:t>
            </a:r>
            <a:r>
              <a:rPr lang="ko-KR" altLang="en-US" sz="1100" dirty="0" err="1" smtClean="0"/>
              <a:t>램푸</a:t>
            </a:r>
            <a:r>
              <a:rPr lang="ko-KR" altLang="en-US" sz="1100" dirty="0" smtClean="0"/>
              <a:t> 및 </a:t>
            </a:r>
            <a:r>
              <a:rPr lang="ko-KR" altLang="en-US" sz="1100" dirty="0" err="1" smtClean="0"/>
              <a:t>부져음</a:t>
            </a:r>
            <a:r>
              <a:rPr lang="ko-KR" altLang="en-US" sz="1100" dirty="0" smtClean="0"/>
              <a:t> 발생 </a:t>
            </a:r>
            <a:br>
              <a:rPr lang="ko-KR" altLang="en-US" sz="1100" dirty="0" smtClean="0"/>
            </a:br>
            <a:r>
              <a:rPr lang="en-US" altLang="ko-KR" sz="1100" dirty="0" smtClean="0"/>
              <a:t>4) </a:t>
            </a:r>
            <a:r>
              <a:rPr lang="ko-KR" altLang="en-US" sz="1100" dirty="0" smtClean="0"/>
              <a:t>복 구 기 능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채널</a:t>
            </a:r>
            <a:r>
              <a:rPr lang="en-US" altLang="ko-KR" sz="1100" dirty="0" smtClean="0"/>
              <a:t>S/W</a:t>
            </a:r>
            <a:r>
              <a:rPr lang="ko-KR" altLang="en-US" sz="1100" dirty="0" smtClean="0"/>
              <a:t>를 누르면 감시상태로 복귀 </a:t>
            </a:r>
            <a:br>
              <a:rPr lang="ko-KR" altLang="en-US" sz="1100" dirty="0" smtClean="0"/>
            </a:br>
            <a:r>
              <a:rPr lang="en-US" altLang="ko-KR" sz="1100" dirty="0" smtClean="0"/>
              <a:t>5) </a:t>
            </a:r>
            <a:r>
              <a:rPr lang="ko-KR" altLang="en-US" sz="1100" dirty="0" smtClean="0"/>
              <a:t>경 보 시 간 </a:t>
            </a:r>
            <a:r>
              <a:rPr lang="en-US" altLang="ko-KR" sz="1100" dirty="0" smtClean="0"/>
              <a:t>: 0</a:t>
            </a:r>
            <a:r>
              <a:rPr lang="ko-KR" altLang="en-US" sz="1100" dirty="0" smtClean="0"/>
              <a:t>～</a:t>
            </a:r>
            <a:r>
              <a:rPr lang="en-US" altLang="ko-KR" sz="1100" dirty="0" smtClean="0"/>
              <a:t>350</a:t>
            </a:r>
            <a:r>
              <a:rPr lang="ko-KR" altLang="en-US" sz="1100" dirty="0" smtClean="0"/>
              <a:t>초   </a:t>
            </a:r>
            <a:br>
              <a:rPr lang="ko-KR" altLang="en-US" sz="1100" dirty="0" smtClean="0"/>
            </a:br>
            <a:r>
              <a:rPr lang="en-US" altLang="ko-KR" sz="1100" dirty="0" smtClean="0"/>
              <a:t>6) 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사이즈   </a:t>
            </a:r>
            <a:r>
              <a:rPr lang="en-US" altLang="ko-KR" sz="1100" dirty="0"/>
              <a:t>: 265 X235X72 mm </a:t>
            </a:r>
            <a:r>
              <a:rPr lang="en-US" altLang="ko-KR" sz="1100" dirty="0" smtClean="0"/>
              <a:t>(  </a:t>
            </a:r>
            <a:r>
              <a:rPr lang="ko-KR" altLang="en-US" sz="1100" dirty="0" smtClean="0"/>
              <a:t>다채널 수신모델일 경우 사이즈 변경 됩니다</a:t>
            </a:r>
            <a:r>
              <a:rPr lang="en-US" altLang="ko-KR" sz="1100" dirty="0" smtClean="0"/>
              <a:t>.)</a:t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3. </a:t>
            </a:r>
            <a:r>
              <a:rPr lang="ko-KR" altLang="en-US" sz="1100" dirty="0" err="1" smtClean="0"/>
              <a:t>결선및</a:t>
            </a:r>
            <a:r>
              <a:rPr lang="ko-KR" altLang="en-US" sz="1100" dirty="0" smtClean="0"/>
              <a:t> 조작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 1) 8,16,24,32,40,48,64</a:t>
            </a:r>
            <a:r>
              <a:rPr lang="ko-KR" altLang="en-US" sz="1100" dirty="0" smtClean="0"/>
              <a:t>회로 수신기의 </a:t>
            </a:r>
            <a:r>
              <a:rPr lang="ko-KR" altLang="en-US" sz="1100" b="1" dirty="0" smtClean="0"/>
              <a:t>단자와 스</a:t>
            </a:r>
            <a:r>
              <a:rPr lang="ko-KR" altLang="en-US" sz="1100" dirty="0" smtClean="0"/>
              <a:t>위치 및 릴레이 접점에서 입력되는 선을 </a:t>
            </a:r>
            <a:r>
              <a:rPr lang="ko-KR" altLang="en-US" sz="1100" b="1" dirty="0" smtClean="0"/>
              <a:t>연결합니다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 2)</a:t>
            </a:r>
            <a:r>
              <a:rPr lang="ko-KR" altLang="en-US" sz="1100" dirty="0" smtClean="0"/>
              <a:t>사용을 하고자 하는 채널을 버튼을 누른 후 </a:t>
            </a:r>
            <a:r>
              <a:rPr lang="en-US" altLang="ko-KR" sz="1100" dirty="0" smtClean="0"/>
              <a:t>SECU-ON </a:t>
            </a:r>
            <a:r>
              <a:rPr lang="ko-KR" altLang="en-US" sz="1100" dirty="0" smtClean="0"/>
              <a:t>버튼을 눌러 </a:t>
            </a:r>
            <a:r>
              <a:rPr lang="en-US" altLang="ko-KR" sz="1100" dirty="0" smtClean="0"/>
              <a:t>SECU-ON </a:t>
            </a:r>
            <a:r>
              <a:rPr lang="ko-KR" altLang="en-US" sz="1100" dirty="0" smtClean="0"/>
              <a:t>램프          에 녹색</a:t>
            </a:r>
            <a:r>
              <a:rPr lang="en-US" altLang="ko-KR" sz="1100" dirty="0" smtClean="0"/>
              <a:t>LED</a:t>
            </a:r>
            <a:r>
              <a:rPr lang="ko-KR" altLang="en-US" sz="1100" dirty="0" smtClean="0"/>
              <a:t>가 깜빡거리면 정상 경계상태입니다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</a:t>
            </a:r>
            <a:r>
              <a:rPr lang="en-US" altLang="ko-KR" sz="1100" b="1" dirty="0" smtClean="0"/>
              <a:t>3) </a:t>
            </a:r>
            <a:r>
              <a:rPr lang="ko-KR" altLang="en-US" sz="1100" b="1" dirty="0" smtClean="0"/>
              <a:t>릴레이접점 및 센서에서 이벤트 값이 발생하여 </a:t>
            </a:r>
            <a:r>
              <a:rPr lang="ko-KR" altLang="en-US" sz="1100" b="1" dirty="0" err="1" smtClean="0"/>
              <a:t>수신반에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부저가</a:t>
            </a:r>
            <a:r>
              <a:rPr lang="ko-KR" altLang="en-US" sz="1100" b="1" dirty="0" smtClean="0"/>
              <a:t> 울릴 경우 </a:t>
            </a:r>
            <a:r>
              <a:rPr lang="en-US" altLang="ko-KR" sz="1100" dirty="0" smtClean="0"/>
              <a:t>SECU-ON</a:t>
            </a:r>
            <a:r>
              <a:rPr lang="ko-KR" altLang="en-US" sz="1100" dirty="0" smtClean="0"/>
              <a:t>버튼을 눌러서 </a:t>
            </a:r>
            <a:r>
              <a:rPr lang="ko-KR" altLang="en-US" sz="1100" dirty="0" err="1" smtClean="0"/>
              <a:t>부져</a:t>
            </a:r>
            <a:r>
              <a:rPr lang="ko-KR" altLang="en-US" sz="1100" dirty="0" smtClean="0"/>
              <a:t> 소리를 정지시킨 후 </a:t>
            </a:r>
            <a:r>
              <a:rPr lang="en-US" altLang="ko-KR" sz="1100" dirty="0" smtClean="0"/>
              <a:t> SECU-ON</a:t>
            </a:r>
            <a:r>
              <a:rPr lang="ko-KR" altLang="en-US" sz="1100" dirty="0" smtClean="0"/>
              <a:t>버튼을 눌러서 경계상태를 유지합니다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4) </a:t>
            </a:r>
            <a:r>
              <a:rPr lang="ko-KR" altLang="en-US" sz="1100" dirty="0" smtClean="0"/>
              <a:t>경광등과 램프를 사용 할 경우에는 수신기의 내부회로에 </a:t>
            </a:r>
            <a:r>
              <a:rPr lang="en-US" altLang="ko-KR" sz="1100" dirty="0" smtClean="0"/>
              <a:t>DC </a:t>
            </a:r>
            <a:r>
              <a:rPr lang="ko-KR" altLang="en-US" sz="1100" dirty="0" smtClean="0"/>
              <a:t>전원 출력단자에 </a:t>
            </a:r>
            <a:r>
              <a:rPr lang="ko-KR" altLang="en-US" sz="1100" dirty="0" err="1" smtClean="0"/>
              <a:t>경광등</a:t>
            </a:r>
            <a:r>
              <a:rPr lang="ko-KR" altLang="en-US" sz="1100" dirty="0" smtClean="0"/>
              <a:t> 및  </a:t>
            </a:r>
            <a:r>
              <a:rPr lang="ko-KR" altLang="en-US" sz="1100" dirty="0" err="1" smtClean="0"/>
              <a:t>싸이렌을</a:t>
            </a:r>
            <a:r>
              <a:rPr lang="ko-KR" altLang="en-US" sz="1100" dirty="0" smtClean="0"/>
              <a:t> 설치 할 수 있습니다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 </a:t>
            </a:r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68660" y="447799"/>
            <a:ext cx="5868652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/>
              <a:t>2016</a:t>
            </a:r>
            <a:r>
              <a:rPr lang="ko-KR" altLang="en-US" sz="1600" b="1" dirty="0" smtClean="0"/>
              <a:t>년 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월 이전 모델 적용 경보 </a:t>
            </a:r>
            <a:r>
              <a:rPr lang="en-US" altLang="ko-KR" sz="1600" b="1" dirty="0" smtClean="0"/>
              <a:t>(CDMA )</a:t>
            </a:r>
            <a:r>
              <a:rPr lang="ko-KR" altLang="en-US" sz="1600" b="1" dirty="0" err="1" smtClean="0"/>
              <a:t>수신반</a:t>
            </a:r>
            <a:r>
              <a:rPr lang="ko-KR" altLang="en-US" sz="1600" b="1" dirty="0" smtClean="0"/>
              <a:t> 단자 구성</a:t>
            </a:r>
            <a:endParaRPr lang="ko-KR" altLang="en-US" sz="1600" b="1" dirty="0"/>
          </a:p>
        </p:txBody>
      </p:sp>
      <p:sp>
        <p:nvSpPr>
          <p:cNvPr id="7311" name="직사각형 171"/>
          <p:cNvSpPr>
            <a:spLocks noChangeArrowheads="1"/>
          </p:cNvSpPr>
          <p:nvPr/>
        </p:nvSpPr>
        <p:spPr bwMode="auto">
          <a:xfrm>
            <a:off x="4149080" y="1331640"/>
            <a:ext cx="21261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err="1" smtClean="0"/>
              <a:t>알람</a:t>
            </a:r>
            <a:r>
              <a:rPr lang="ko-KR" altLang="en-US" sz="1100" dirty="0" smtClean="0"/>
              <a:t> 시간조정  </a:t>
            </a:r>
            <a:r>
              <a:rPr lang="en-US" altLang="ko-KR" sz="1100" dirty="0" smtClean="0"/>
              <a:t>0</a:t>
            </a:r>
            <a:r>
              <a:rPr lang="ko-KR" altLang="en-US" sz="1100" dirty="0" smtClean="0"/>
              <a:t>초에서 </a:t>
            </a:r>
            <a:r>
              <a:rPr lang="en-US" altLang="ko-KR" sz="1100" dirty="0" smtClean="0"/>
              <a:t>350</a:t>
            </a:r>
            <a:r>
              <a:rPr lang="ko-KR" altLang="en-US" sz="1100" dirty="0" smtClean="0"/>
              <a:t>초</a:t>
            </a:r>
            <a:endParaRPr lang="ko-KR" altLang="en-US" sz="1100" dirty="0"/>
          </a:p>
        </p:txBody>
      </p:sp>
      <p:sp>
        <p:nvSpPr>
          <p:cNvPr id="200" name="Rectangle 6"/>
          <p:cNvSpPr>
            <a:spLocks noChangeArrowheads="1"/>
          </p:cNvSpPr>
          <p:nvPr/>
        </p:nvSpPr>
        <p:spPr bwMode="auto">
          <a:xfrm>
            <a:off x="5445043" y="3136487"/>
            <a:ext cx="251222" cy="357716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1" name="Rectangle 6"/>
          <p:cNvSpPr>
            <a:spLocks noChangeArrowheads="1"/>
          </p:cNvSpPr>
          <p:nvPr/>
        </p:nvSpPr>
        <p:spPr bwMode="auto">
          <a:xfrm>
            <a:off x="5445043" y="3494203"/>
            <a:ext cx="251222" cy="357717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2" name="Oval 52"/>
          <p:cNvSpPr>
            <a:spLocks noChangeArrowheads="1"/>
          </p:cNvSpPr>
          <p:nvPr/>
        </p:nvSpPr>
        <p:spPr bwMode="auto">
          <a:xfrm>
            <a:off x="5498621" y="3206337"/>
            <a:ext cx="150019" cy="2688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3" name="Oval 52"/>
          <p:cNvSpPr>
            <a:spLocks noChangeArrowheads="1"/>
          </p:cNvSpPr>
          <p:nvPr/>
        </p:nvSpPr>
        <p:spPr bwMode="auto">
          <a:xfrm>
            <a:off x="5498621" y="3513253"/>
            <a:ext cx="150019" cy="2688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" name="Line 54"/>
          <p:cNvSpPr>
            <a:spLocks noChangeShapeType="1"/>
          </p:cNvSpPr>
          <p:nvPr/>
        </p:nvSpPr>
        <p:spPr bwMode="auto">
          <a:xfrm>
            <a:off x="5509337" y="3347864"/>
            <a:ext cx="15120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5" name="Line 54"/>
          <p:cNvSpPr>
            <a:spLocks noChangeShapeType="1"/>
          </p:cNvSpPr>
          <p:nvPr/>
        </p:nvSpPr>
        <p:spPr bwMode="auto">
          <a:xfrm>
            <a:off x="5509337" y="3635896"/>
            <a:ext cx="15120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8" name="Rectangle 47"/>
          <p:cNvSpPr>
            <a:spLocks noChangeArrowheads="1"/>
          </p:cNvSpPr>
          <p:nvPr/>
        </p:nvSpPr>
        <p:spPr bwMode="auto">
          <a:xfrm>
            <a:off x="278409" y="2411760"/>
            <a:ext cx="251222" cy="357717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" name="Oval 48"/>
          <p:cNvSpPr>
            <a:spLocks noChangeArrowheads="1"/>
          </p:cNvSpPr>
          <p:nvPr/>
        </p:nvSpPr>
        <p:spPr bwMode="auto">
          <a:xfrm>
            <a:off x="328415" y="2451977"/>
            <a:ext cx="150019" cy="2688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0" name="Line 49"/>
          <p:cNvSpPr>
            <a:spLocks noChangeShapeType="1"/>
          </p:cNvSpPr>
          <p:nvPr/>
        </p:nvSpPr>
        <p:spPr bwMode="auto">
          <a:xfrm>
            <a:off x="402234" y="2439278"/>
            <a:ext cx="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2" name="Rectangle 51"/>
          <p:cNvSpPr>
            <a:spLocks noChangeArrowheads="1"/>
          </p:cNvSpPr>
          <p:nvPr/>
        </p:nvSpPr>
        <p:spPr bwMode="auto">
          <a:xfrm>
            <a:off x="278409" y="2756778"/>
            <a:ext cx="251222" cy="357716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3" name="Oval 52"/>
          <p:cNvSpPr>
            <a:spLocks noChangeArrowheads="1"/>
          </p:cNvSpPr>
          <p:nvPr/>
        </p:nvSpPr>
        <p:spPr bwMode="auto">
          <a:xfrm>
            <a:off x="328415" y="2843561"/>
            <a:ext cx="150019" cy="2688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4" name="Line 53"/>
          <p:cNvSpPr>
            <a:spLocks noChangeShapeType="1"/>
          </p:cNvSpPr>
          <p:nvPr/>
        </p:nvSpPr>
        <p:spPr bwMode="auto">
          <a:xfrm>
            <a:off x="402234" y="2830860"/>
            <a:ext cx="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6" name="Text Box 134"/>
          <p:cNvSpPr txBox="1">
            <a:spLocks noChangeArrowheads="1"/>
          </p:cNvSpPr>
          <p:nvPr/>
        </p:nvSpPr>
        <p:spPr bwMode="auto">
          <a:xfrm>
            <a:off x="548680" y="2411760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IN+</a:t>
            </a:r>
            <a:endParaRPr lang="en-US" altLang="ko-KR" sz="1000" b="1" dirty="0"/>
          </a:p>
        </p:txBody>
      </p:sp>
      <p:sp>
        <p:nvSpPr>
          <p:cNvPr id="217" name="Text Box 124"/>
          <p:cNvSpPr txBox="1">
            <a:spLocks noChangeArrowheads="1"/>
          </p:cNvSpPr>
          <p:nvPr/>
        </p:nvSpPr>
        <p:spPr bwMode="auto">
          <a:xfrm>
            <a:off x="548681" y="2826627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IN-</a:t>
            </a:r>
            <a:endParaRPr lang="en-US" altLang="ko-KR" sz="1000" b="1" dirty="0"/>
          </a:p>
        </p:txBody>
      </p:sp>
      <p:sp>
        <p:nvSpPr>
          <p:cNvPr id="218" name="Rectangle 6"/>
          <p:cNvSpPr>
            <a:spLocks noChangeArrowheads="1"/>
          </p:cNvSpPr>
          <p:nvPr/>
        </p:nvSpPr>
        <p:spPr bwMode="auto">
          <a:xfrm>
            <a:off x="278409" y="3142011"/>
            <a:ext cx="251222" cy="357716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9" name="Rectangle 6"/>
          <p:cNvSpPr>
            <a:spLocks noChangeArrowheads="1"/>
          </p:cNvSpPr>
          <p:nvPr/>
        </p:nvSpPr>
        <p:spPr bwMode="auto">
          <a:xfrm>
            <a:off x="278409" y="3499727"/>
            <a:ext cx="251222" cy="357717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0" name="Oval 52"/>
          <p:cNvSpPr>
            <a:spLocks noChangeArrowheads="1"/>
          </p:cNvSpPr>
          <p:nvPr/>
        </p:nvSpPr>
        <p:spPr bwMode="auto">
          <a:xfrm>
            <a:off x="331987" y="3211861"/>
            <a:ext cx="150019" cy="2688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1" name="Oval 52"/>
          <p:cNvSpPr>
            <a:spLocks noChangeArrowheads="1"/>
          </p:cNvSpPr>
          <p:nvPr/>
        </p:nvSpPr>
        <p:spPr bwMode="auto">
          <a:xfrm>
            <a:off x="331987" y="3518777"/>
            <a:ext cx="150019" cy="2688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" name="Line 54"/>
          <p:cNvSpPr>
            <a:spLocks noChangeShapeType="1"/>
          </p:cNvSpPr>
          <p:nvPr/>
        </p:nvSpPr>
        <p:spPr bwMode="auto">
          <a:xfrm flipH="1">
            <a:off x="404664" y="3203848"/>
            <a:ext cx="10047" cy="256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3" name="Line 54"/>
          <p:cNvSpPr>
            <a:spLocks noChangeShapeType="1"/>
          </p:cNvSpPr>
          <p:nvPr/>
        </p:nvSpPr>
        <p:spPr bwMode="auto">
          <a:xfrm flipH="1">
            <a:off x="404664" y="3563888"/>
            <a:ext cx="10047" cy="2315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9" name="Text Box 134"/>
          <p:cNvSpPr txBox="1">
            <a:spLocks noChangeArrowheads="1"/>
          </p:cNvSpPr>
          <p:nvPr/>
        </p:nvSpPr>
        <p:spPr bwMode="auto">
          <a:xfrm>
            <a:off x="548680" y="3203848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IN+</a:t>
            </a:r>
            <a:endParaRPr lang="en-US" altLang="ko-KR" sz="1000" b="1" dirty="0"/>
          </a:p>
        </p:txBody>
      </p:sp>
      <p:sp>
        <p:nvSpPr>
          <p:cNvPr id="230" name="Text Box 124"/>
          <p:cNvSpPr txBox="1">
            <a:spLocks noChangeArrowheads="1"/>
          </p:cNvSpPr>
          <p:nvPr/>
        </p:nvSpPr>
        <p:spPr bwMode="auto">
          <a:xfrm>
            <a:off x="548680" y="3563888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IN-</a:t>
            </a:r>
            <a:endParaRPr lang="en-US" altLang="ko-KR" sz="1000" b="1" dirty="0"/>
          </a:p>
        </p:txBody>
      </p:sp>
      <p:sp>
        <p:nvSpPr>
          <p:cNvPr id="231" name="Text Box 134"/>
          <p:cNvSpPr txBox="1">
            <a:spLocks noChangeArrowheads="1"/>
          </p:cNvSpPr>
          <p:nvPr/>
        </p:nvSpPr>
        <p:spPr bwMode="auto">
          <a:xfrm>
            <a:off x="5796491" y="3419872"/>
            <a:ext cx="106150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 smtClean="0"/>
              <a:t>원격 </a:t>
            </a:r>
            <a:r>
              <a:rPr lang="en-US" altLang="ko-KR" sz="1000" dirty="0" smtClean="0"/>
              <a:t>SECU ON</a:t>
            </a:r>
            <a:endParaRPr lang="en-US" altLang="ko-KR" sz="1000" dirty="0"/>
          </a:p>
        </p:txBody>
      </p:sp>
      <p:sp>
        <p:nvSpPr>
          <p:cNvPr id="271" name="Text Box 153"/>
          <p:cNvSpPr txBox="1">
            <a:spLocks noChangeArrowheads="1"/>
          </p:cNvSpPr>
          <p:nvPr/>
        </p:nvSpPr>
        <p:spPr bwMode="auto">
          <a:xfrm>
            <a:off x="1268760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2" name="Text Box 153"/>
          <p:cNvSpPr txBox="1">
            <a:spLocks noChangeArrowheads="1"/>
          </p:cNvSpPr>
          <p:nvPr/>
        </p:nvSpPr>
        <p:spPr bwMode="auto">
          <a:xfrm>
            <a:off x="2708920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3" name="Text Box 153"/>
          <p:cNvSpPr txBox="1">
            <a:spLocks noChangeArrowheads="1"/>
          </p:cNvSpPr>
          <p:nvPr/>
        </p:nvSpPr>
        <p:spPr bwMode="auto">
          <a:xfrm>
            <a:off x="1556792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4" name="Text Box 153"/>
          <p:cNvSpPr txBox="1">
            <a:spLocks noChangeArrowheads="1"/>
          </p:cNvSpPr>
          <p:nvPr/>
        </p:nvSpPr>
        <p:spPr bwMode="auto">
          <a:xfrm>
            <a:off x="2996952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5" name="Text Box 153"/>
          <p:cNvSpPr txBox="1">
            <a:spLocks noChangeArrowheads="1"/>
          </p:cNvSpPr>
          <p:nvPr/>
        </p:nvSpPr>
        <p:spPr bwMode="auto">
          <a:xfrm>
            <a:off x="3284984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6" name="Text Box 153"/>
          <p:cNvSpPr txBox="1">
            <a:spLocks noChangeArrowheads="1"/>
          </p:cNvSpPr>
          <p:nvPr/>
        </p:nvSpPr>
        <p:spPr bwMode="auto">
          <a:xfrm>
            <a:off x="3573016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7" name="Text Box 153"/>
          <p:cNvSpPr txBox="1">
            <a:spLocks noChangeArrowheads="1"/>
          </p:cNvSpPr>
          <p:nvPr/>
        </p:nvSpPr>
        <p:spPr bwMode="auto">
          <a:xfrm>
            <a:off x="2420888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9" name="Text Box 153"/>
          <p:cNvSpPr txBox="1">
            <a:spLocks noChangeArrowheads="1"/>
          </p:cNvSpPr>
          <p:nvPr/>
        </p:nvSpPr>
        <p:spPr bwMode="auto">
          <a:xfrm>
            <a:off x="1844824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80" name="Text Box 153"/>
          <p:cNvSpPr txBox="1">
            <a:spLocks noChangeArrowheads="1"/>
          </p:cNvSpPr>
          <p:nvPr/>
        </p:nvSpPr>
        <p:spPr bwMode="auto">
          <a:xfrm>
            <a:off x="2132856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8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665"/>
            <a:ext cx="2171700" cy="485775"/>
          </a:xfrm>
        </p:spPr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94" name="바닥글 개체 틀 4"/>
          <p:cNvSpPr txBox="1">
            <a:spLocks/>
          </p:cNvSpPr>
          <p:nvPr/>
        </p:nvSpPr>
        <p:spPr>
          <a:xfrm>
            <a:off x="476672" y="6084168"/>
            <a:ext cx="6192688" cy="201622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noProof="0" dirty="0" smtClean="0">
                <a:latin typeface="+mn-lt"/>
                <a:ea typeface="+mn-ea"/>
              </a:rPr>
              <a:t>1 .</a:t>
            </a:r>
            <a:r>
              <a:rPr kumimoji="0" lang="ko-KR" altLang="en-US" sz="1400" b="1" noProof="0" dirty="0" smtClean="0">
                <a:latin typeface="+mn-lt"/>
                <a:ea typeface="+mn-ea"/>
              </a:rPr>
              <a:t>전원은 전원</a:t>
            </a:r>
            <a:r>
              <a:rPr kumimoji="0" lang="en-US" altLang="ko-KR" sz="1400" b="1" noProof="0" dirty="0" smtClean="0">
                <a:latin typeface="+mn-lt"/>
                <a:ea typeface="+mn-ea"/>
              </a:rPr>
              <a:t>DC12-24V</a:t>
            </a:r>
            <a:r>
              <a:rPr kumimoji="0" lang="ko-KR" altLang="en-US" sz="1400" b="1" noProof="0" dirty="0" smtClean="0">
                <a:latin typeface="+mn-lt"/>
                <a:ea typeface="+mn-ea"/>
              </a:rPr>
              <a:t> </a:t>
            </a:r>
            <a:r>
              <a:rPr kumimoji="0" lang="en-US" altLang="ko-KR" sz="1400" b="1" noProof="0" dirty="0" smtClean="0">
                <a:latin typeface="+mn-lt"/>
                <a:ea typeface="+mn-ea"/>
              </a:rPr>
              <a:t>(</a:t>
            </a:r>
            <a:r>
              <a:rPr kumimoji="0" lang="en-US" altLang="ko-KR" sz="1400" b="1" dirty="0" smtClean="0">
                <a:latin typeface="+mn-lt"/>
                <a:ea typeface="+mn-ea"/>
              </a:rPr>
              <a:t>IN +  IN-) </a:t>
            </a:r>
            <a:r>
              <a:rPr kumimoji="0" lang="ko-KR" altLang="en-US" sz="1400" b="1" dirty="0" smtClean="0">
                <a:latin typeface="+mn-lt"/>
                <a:ea typeface="+mn-ea"/>
              </a:rPr>
              <a:t>극성주의 연결합니다</a:t>
            </a:r>
            <a:r>
              <a:rPr kumimoji="0" lang="en-US" altLang="ko-KR" sz="1400" b="1" dirty="0" smtClean="0">
                <a:latin typeface="+mn-lt"/>
                <a:ea typeface="+mn-ea"/>
              </a:rPr>
              <a:t>.                   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 smtClean="0">
                <a:latin typeface="+mn-lt"/>
                <a:ea typeface="+mn-ea"/>
              </a:rPr>
              <a:t>2. </a:t>
            </a:r>
            <a:r>
              <a:rPr kumimoji="0" lang="ko-KR" altLang="en-US" sz="1400" b="1" dirty="0" err="1" smtClean="0"/>
              <a:t>릴레이접접을</a:t>
            </a:r>
            <a:r>
              <a:rPr kumimoji="0" lang="ko-KR" altLang="en-US" sz="1400" b="1" dirty="0" smtClean="0"/>
              <a:t> </a:t>
            </a:r>
            <a:r>
              <a:rPr kumimoji="0" lang="en-US" altLang="ko-KR" sz="1400" b="1" dirty="0" smtClean="0">
                <a:latin typeface="+mn-lt"/>
                <a:ea typeface="+mn-ea"/>
              </a:rPr>
              <a:t>S1 -S1</a:t>
            </a:r>
            <a:r>
              <a:rPr kumimoji="0" lang="ko-KR" altLang="en-US" sz="1400" b="1" dirty="0" smtClean="0">
                <a:latin typeface="+mn-lt"/>
                <a:ea typeface="+mn-ea"/>
              </a:rPr>
              <a:t>부터 </a:t>
            </a:r>
            <a:r>
              <a:rPr kumimoji="0" lang="en-US" altLang="ko-KR" sz="1400" b="1" dirty="0" smtClean="0">
                <a:latin typeface="+mn-lt"/>
                <a:ea typeface="+mn-ea"/>
              </a:rPr>
              <a:t>S8-S8</a:t>
            </a:r>
            <a:r>
              <a:rPr kumimoji="0" lang="ko-KR" altLang="en-US" sz="1400" b="1" dirty="0" smtClean="0">
                <a:latin typeface="+mn-lt"/>
                <a:ea typeface="+mn-ea"/>
              </a:rPr>
              <a:t>까지 극성구분은 없습니다</a:t>
            </a:r>
            <a:r>
              <a:rPr kumimoji="0" lang="en-US" altLang="ko-KR" sz="1400" b="1" dirty="0" smtClean="0">
                <a:latin typeface="+mn-lt"/>
                <a:ea typeface="+mn-ea"/>
              </a:rPr>
              <a:t>. 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경광등</a:t>
            </a:r>
            <a:r>
              <a:rPr kumimoji="0" lang="ko-KR" alt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및 </a:t>
            </a:r>
            <a:r>
              <a:rPr kumimoji="0" lang="ko-KR" altLang="en-US" sz="1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싸이렌</a:t>
            </a:r>
            <a:r>
              <a:rPr kumimoji="0" lang="ko-KR" alt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연결 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LAMP + -  </a:t>
            </a:r>
            <a:r>
              <a:rPr kumimoji="0" lang="ko-KR" alt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구분하여 연결합니다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(</a:t>
            </a:r>
            <a:r>
              <a:rPr kumimoji="0" lang="en-US" altLang="ko-KR" sz="1400" b="1" dirty="0" smtClean="0">
                <a:latin typeface="+mn-lt"/>
                <a:ea typeface="+mn-ea"/>
              </a:rPr>
              <a:t>12V 24V </a:t>
            </a:r>
            <a:r>
              <a:rPr kumimoji="0" lang="ko-KR" altLang="en-US" sz="1400" b="1" dirty="0" smtClean="0">
                <a:latin typeface="+mn-lt"/>
                <a:ea typeface="+mn-ea"/>
              </a:rPr>
              <a:t>용</a:t>
            </a:r>
            <a:r>
              <a:rPr kumimoji="0" lang="en-US" altLang="ko-KR" sz="1400" b="1" dirty="0" smtClean="0">
                <a:latin typeface="+mn-lt"/>
                <a:ea typeface="+mn-ea"/>
              </a:rPr>
              <a:t>)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.COM/NO </a:t>
            </a:r>
            <a:r>
              <a:rPr kumimoji="0" lang="ko-KR" altLang="en-US" sz="1400" b="1" dirty="0" smtClean="0">
                <a:latin typeface="+mn-lt"/>
                <a:ea typeface="+mn-ea"/>
              </a:rPr>
              <a:t>외부 릴레이 접점이 필요 할 경우 사용합니다</a:t>
            </a:r>
            <a:r>
              <a:rPr kumimoji="0" lang="en-US" altLang="ko-KR" sz="1400" b="1" dirty="0" smtClean="0">
                <a:latin typeface="+mn-lt"/>
                <a:ea typeface="+mn-ea"/>
              </a:rPr>
              <a:t>. (</a:t>
            </a:r>
            <a:r>
              <a:rPr kumimoji="0" lang="en-US" altLang="ko-KR" sz="1200" b="1" dirty="0" smtClean="0">
                <a:latin typeface="+mn-lt"/>
                <a:ea typeface="+mn-ea"/>
              </a:rPr>
              <a:t>VD-130</a:t>
            </a:r>
            <a:r>
              <a:rPr kumimoji="0" lang="ko-KR" altLang="en-US" sz="1200" b="1" dirty="0" smtClean="0">
                <a:latin typeface="+mn-lt"/>
                <a:ea typeface="+mn-ea"/>
              </a:rPr>
              <a:t>접점연결</a:t>
            </a:r>
            <a:r>
              <a:rPr kumimoji="0" lang="en-US" altLang="ko-KR" sz="1200" b="1" dirty="0" smtClean="0">
                <a:latin typeface="+mn-lt"/>
                <a:ea typeface="+mn-ea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5 . </a:t>
            </a:r>
            <a:r>
              <a:rPr lang="ko-KR" altLang="en-US" sz="1400" b="1" dirty="0" smtClean="0"/>
              <a:t>원격 </a:t>
            </a:r>
            <a:r>
              <a:rPr lang="en-US" altLang="ko-KR" sz="1400" b="1" dirty="0" smtClean="0"/>
              <a:t>SECU ON </a:t>
            </a:r>
            <a:r>
              <a:rPr lang="ko-KR" altLang="en-US" sz="1400" b="1" dirty="0" smtClean="0"/>
              <a:t> 외부에서 </a:t>
            </a:r>
            <a:r>
              <a:rPr lang="ko-KR" altLang="en-US" sz="1400" b="1" dirty="0" err="1" smtClean="0"/>
              <a:t>경계및</a:t>
            </a:r>
            <a:r>
              <a:rPr lang="ko-KR" altLang="en-US" sz="1400" b="1" dirty="0" smtClean="0"/>
              <a:t> 해제를 할 경우 사용합니다</a:t>
            </a:r>
            <a:r>
              <a:rPr lang="en-US" altLang="ko-KR" sz="1400" b="1" dirty="0" smtClean="0"/>
              <a:t>.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1" name="그림 150" descr="사진 473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8761" y="2555777"/>
            <a:ext cx="3717850" cy="720080"/>
          </a:xfrm>
          <a:prstGeom prst="rect">
            <a:avLst/>
          </a:prstGeom>
        </p:spPr>
      </p:pic>
      <p:pic>
        <p:nvPicPr>
          <p:cNvPr id="155" name="그림 154" descr="사진 473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664" y="3995936"/>
            <a:ext cx="5832648" cy="1282884"/>
          </a:xfrm>
          <a:prstGeom prst="rect">
            <a:avLst/>
          </a:prstGeom>
        </p:spPr>
      </p:pic>
      <p:pic>
        <p:nvPicPr>
          <p:cNvPr id="163" name="그림 162" descr="사진 473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1088" y="1691680"/>
            <a:ext cx="1134002" cy="818352"/>
          </a:xfrm>
          <a:prstGeom prst="rect">
            <a:avLst/>
          </a:prstGeom>
        </p:spPr>
      </p:pic>
      <p:sp>
        <p:nvSpPr>
          <p:cNvPr id="167" name="위로 구부러진 화살표 166"/>
          <p:cNvSpPr/>
          <p:nvPr/>
        </p:nvSpPr>
        <p:spPr>
          <a:xfrm>
            <a:off x="836712" y="5364088"/>
            <a:ext cx="3312368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9" name="위로 구부러진 화살표 168"/>
          <p:cNvSpPr/>
          <p:nvPr/>
        </p:nvSpPr>
        <p:spPr>
          <a:xfrm>
            <a:off x="1340768" y="3347864"/>
            <a:ext cx="3456384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0" name="직사각형 171"/>
          <p:cNvSpPr>
            <a:spLocks noChangeArrowheads="1"/>
          </p:cNvSpPr>
          <p:nvPr/>
        </p:nvSpPr>
        <p:spPr bwMode="auto">
          <a:xfrm>
            <a:off x="1988840" y="3275856"/>
            <a:ext cx="21261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dirty="0" smtClean="0"/>
              <a:t>A,B</a:t>
            </a:r>
            <a:r>
              <a:rPr lang="ko-KR" altLang="en-US" sz="1100" dirty="0" smtClean="0"/>
              <a:t>접점 전환 스위치</a:t>
            </a:r>
            <a:endParaRPr lang="ko-KR" altLang="en-US" sz="1100" dirty="0"/>
          </a:p>
        </p:txBody>
      </p:sp>
      <p:sp>
        <p:nvSpPr>
          <p:cNvPr id="171" name="직사각형 171"/>
          <p:cNvSpPr>
            <a:spLocks noChangeArrowheads="1"/>
          </p:cNvSpPr>
          <p:nvPr/>
        </p:nvSpPr>
        <p:spPr bwMode="auto">
          <a:xfrm>
            <a:off x="1484784" y="5580112"/>
            <a:ext cx="21261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dirty="0" smtClean="0"/>
              <a:t>       1-8CH </a:t>
            </a:r>
            <a:r>
              <a:rPr lang="ko-KR" altLang="en-US" sz="1100" dirty="0" smtClean="0"/>
              <a:t>입력 단자</a:t>
            </a:r>
            <a:endParaRPr lang="ko-KR" altLang="en-US" sz="1100" dirty="0"/>
          </a:p>
        </p:txBody>
      </p:sp>
      <p:sp>
        <p:nvSpPr>
          <p:cNvPr id="172" name="위로 구부러진 화살표 171"/>
          <p:cNvSpPr/>
          <p:nvPr/>
        </p:nvSpPr>
        <p:spPr>
          <a:xfrm>
            <a:off x="4293096" y="5364088"/>
            <a:ext cx="567680" cy="13563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3" name="직사각형 171"/>
          <p:cNvSpPr>
            <a:spLocks noChangeArrowheads="1"/>
          </p:cNvSpPr>
          <p:nvPr/>
        </p:nvSpPr>
        <p:spPr bwMode="auto">
          <a:xfrm>
            <a:off x="4149080" y="5580112"/>
            <a:ext cx="108011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smtClean="0"/>
              <a:t>DC</a:t>
            </a:r>
            <a:r>
              <a:rPr lang="ko-KR" altLang="en-US" sz="1100" dirty="0" smtClean="0"/>
              <a:t>출력단자</a:t>
            </a:r>
            <a:endParaRPr lang="ko-KR" altLang="en-US" sz="1100" dirty="0"/>
          </a:p>
        </p:txBody>
      </p:sp>
      <p:sp>
        <p:nvSpPr>
          <p:cNvPr id="17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665"/>
            <a:ext cx="1600200" cy="485775"/>
          </a:xfrm>
        </p:spPr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41576" y="579622"/>
            <a:ext cx="5868652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/>
              <a:t>경보 </a:t>
            </a:r>
            <a:r>
              <a:rPr lang="en-US" altLang="ko-KR" sz="2000" b="1" dirty="0" smtClean="0"/>
              <a:t>(CDMA )</a:t>
            </a:r>
            <a:r>
              <a:rPr lang="ko-KR" altLang="en-US" sz="2000" b="1" dirty="0" err="1" smtClean="0"/>
              <a:t>수신반</a:t>
            </a:r>
            <a:r>
              <a:rPr lang="ko-KR" altLang="en-US" sz="2000" b="1" dirty="0" smtClean="0"/>
              <a:t> 공용  단자 구성</a:t>
            </a:r>
            <a:endParaRPr lang="ko-KR" altLang="en-US" sz="2000" b="1" dirty="0"/>
          </a:p>
        </p:txBody>
      </p:sp>
      <p:sp>
        <p:nvSpPr>
          <p:cNvPr id="7" name="직사각형 6"/>
          <p:cNvSpPr/>
          <p:nvPr/>
        </p:nvSpPr>
        <p:spPr>
          <a:xfrm>
            <a:off x="373628" y="179512"/>
            <a:ext cx="40270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solidFill>
                  <a:prstClr val="black"/>
                </a:solidFill>
              </a:rPr>
              <a:t>신</a:t>
            </a:r>
            <a:r>
              <a:rPr lang="en-US" altLang="ko-KR" sz="2000" b="1" dirty="0" smtClean="0">
                <a:solidFill>
                  <a:prstClr val="black"/>
                </a:solidFill>
              </a:rPr>
              <a:t>( 2016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년</a:t>
            </a:r>
            <a:r>
              <a:rPr lang="en-US" altLang="ko-KR" sz="2000" b="1" dirty="0" smtClean="0">
                <a:solidFill>
                  <a:prstClr val="black"/>
                </a:solidFill>
              </a:rPr>
              <a:t>6</a:t>
            </a:r>
            <a:r>
              <a:rPr lang="ko-KR" altLang="en-US" sz="2000" b="1" dirty="0" err="1" smtClean="0">
                <a:solidFill>
                  <a:prstClr val="black"/>
                </a:solidFill>
              </a:rPr>
              <a:t>월이후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 </a:t>
            </a:r>
            <a:r>
              <a:rPr lang="en-US" altLang="ko-KR" sz="2000" b="1" dirty="0" smtClean="0">
                <a:solidFill>
                  <a:prstClr val="black"/>
                </a:solidFill>
              </a:rPr>
              <a:t>)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 모델  적</a:t>
            </a:r>
            <a:r>
              <a:rPr lang="ko-KR" altLang="en-US" sz="2000" b="1" dirty="0">
                <a:solidFill>
                  <a:prstClr val="black"/>
                </a:solidFill>
              </a:rPr>
              <a:t>용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   </a:t>
            </a:r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66" y="1206171"/>
            <a:ext cx="5868652" cy="6257018"/>
          </a:xfrm>
          <a:prstGeom prst="rect">
            <a:avLst/>
          </a:prstGeom>
        </p:spPr>
      </p:pic>
      <p:sp>
        <p:nvSpPr>
          <p:cNvPr id="11" name="오른쪽 화살표 10"/>
          <p:cNvSpPr/>
          <p:nvPr/>
        </p:nvSpPr>
        <p:spPr>
          <a:xfrm flipV="1">
            <a:off x="4639363" y="3419061"/>
            <a:ext cx="239092" cy="1456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899426" y="3337991"/>
            <a:ext cx="172819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ID </a:t>
            </a:r>
            <a:r>
              <a:rPr lang="ko-KR" altLang="en-US" sz="1400" b="1" dirty="0" smtClean="0"/>
              <a:t>설정 </a:t>
            </a:r>
            <a:r>
              <a:rPr lang="en-US" altLang="ko-KR" sz="1400" b="1" dirty="0" smtClean="0"/>
              <a:t>0-7 </a:t>
            </a:r>
            <a:endParaRPr lang="ko-KR" altLang="en-US" sz="1400" b="1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341860" y="2867583"/>
            <a:ext cx="90633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MODE</a:t>
            </a:r>
            <a:endParaRPr lang="ko-KR" altLang="en-US" sz="1400" b="1" dirty="0"/>
          </a:p>
        </p:txBody>
      </p:sp>
      <p:sp>
        <p:nvSpPr>
          <p:cNvPr id="14" name="오른쪽 화살표 13"/>
          <p:cNvSpPr/>
          <p:nvPr/>
        </p:nvSpPr>
        <p:spPr>
          <a:xfrm flipV="1">
            <a:off x="3236173" y="2976428"/>
            <a:ext cx="371110" cy="9008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393591" y="2084279"/>
            <a:ext cx="2736304" cy="306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Msg60. </a:t>
            </a:r>
            <a:r>
              <a:rPr lang="en-US" altLang="ko-KR" sz="1400" b="1" dirty="0" err="1" smtClean="0"/>
              <a:t>KiMons</a:t>
            </a:r>
            <a:r>
              <a:rPr lang="en-US" altLang="ko-KR" sz="1400" b="1" dirty="0" smtClean="0"/>
              <a:t> Master Date</a:t>
            </a:r>
          </a:p>
        </p:txBody>
      </p:sp>
      <p:sp>
        <p:nvSpPr>
          <p:cNvPr id="16" name="오른쪽 화살표 15"/>
          <p:cNvSpPr/>
          <p:nvPr/>
        </p:nvSpPr>
        <p:spPr>
          <a:xfrm rot="16200000">
            <a:off x="4185480" y="1884540"/>
            <a:ext cx="196551" cy="20292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80749" y="2498290"/>
            <a:ext cx="144016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Slave  Date </a:t>
            </a:r>
          </a:p>
        </p:txBody>
      </p:sp>
      <p:sp>
        <p:nvSpPr>
          <p:cNvPr id="18" name="오른쪽 화살표 17"/>
          <p:cNvSpPr/>
          <p:nvPr/>
        </p:nvSpPr>
        <p:spPr>
          <a:xfrm rot="16200000">
            <a:off x="839900" y="2289741"/>
            <a:ext cx="196551" cy="20292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828725" y="5508104"/>
            <a:ext cx="1347177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TIME SET</a:t>
            </a:r>
            <a:endParaRPr lang="ko-KR" altLang="en-US" sz="1400" b="1" dirty="0"/>
          </a:p>
        </p:txBody>
      </p:sp>
      <p:sp>
        <p:nvSpPr>
          <p:cNvPr id="20" name="오른쪽 화살표 19"/>
          <p:cNvSpPr/>
          <p:nvPr/>
        </p:nvSpPr>
        <p:spPr>
          <a:xfrm flipV="1">
            <a:off x="3236173" y="5661992"/>
            <a:ext cx="371110" cy="9008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480749" y="4654716"/>
            <a:ext cx="2398075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No  </a:t>
            </a:r>
            <a:r>
              <a:rPr lang="en-US" altLang="ko-KR" sz="1400" b="1" dirty="0" err="1" smtClean="0"/>
              <a:t>Nc</a:t>
            </a:r>
            <a:r>
              <a:rPr lang="en-US" altLang="ko-KR" sz="1400" b="1" dirty="0" smtClean="0"/>
              <a:t>   Setting  switch</a:t>
            </a:r>
            <a:endParaRPr lang="ko-KR" altLang="en-US" sz="1400" b="1" dirty="0"/>
          </a:p>
        </p:txBody>
      </p:sp>
      <p:sp>
        <p:nvSpPr>
          <p:cNvPr id="22" name="오른쪽 화살표 21"/>
          <p:cNvSpPr/>
          <p:nvPr/>
        </p:nvSpPr>
        <p:spPr>
          <a:xfrm rot="5400000">
            <a:off x="1524166" y="5004324"/>
            <a:ext cx="182357" cy="18677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844518" y="4268501"/>
            <a:ext cx="96556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smtClean="0"/>
              <a:t>전원 입력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sp>
        <p:nvSpPr>
          <p:cNvPr id="24" name="오른쪽 화살표 23"/>
          <p:cNvSpPr/>
          <p:nvPr/>
        </p:nvSpPr>
        <p:spPr>
          <a:xfrm flipV="1">
            <a:off x="4807295" y="4402889"/>
            <a:ext cx="239092" cy="1456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 rot="15999527">
            <a:off x="5584793" y="7605778"/>
            <a:ext cx="283075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5377229" y="7808570"/>
            <a:ext cx="1370811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전원 출력 상시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sp>
        <p:nvSpPr>
          <p:cNvPr id="27" name="덧셈 기호 26"/>
          <p:cNvSpPr/>
          <p:nvPr/>
        </p:nvSpPr>
        <p:spPr>
          <a:xfrm>
            <a:off x="5503634" y="7308304"/>
            <a:ext cx="173561" cy="17391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뺄셈 기호 27"/>
          <p:cNvSpPr/>
          <p:nvPr/>
        </p:nvSpPr>
        <p:spPr>
          <a:xfrm>
            <a:off x="5672934" y="7308304"/>
            <a:ext cx="216024" cy="168279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위로 구부러진 화살표 30"/>
          <p:cNvSpPr/>
          <p:nvPr/>
        </p:nvSpPr>
        <p:spPr>
          <a:xfrm>
            <a:off x="4385220" y="7376234"/>
            <a:ext cx="567680" cy="135632"/>
          </a:xfrm>
          <a:prstGeom prst="curved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덧셈 기호 32"/>
          <p:cNvSpPr/>
          <p:nvPr/>
        </p:nvSpPr>
        <p:spPr>
          <a:xfrm>
            <a:off x="5312103" y="7331471"/>
            <a:ext cx="173561" cy="17391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뺄셈 기호 33"/>
          <p:cNvSpPr/>
          <p:nvPr/>
        </p:nvSpPr>
        <p:spPr>
          <a:xfrm>
            <a:off x="5046387" y="7308304"/>
            <a:ext cx="236214" cy="1235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오른쪽 화살표 34"/>
          <p:cNvSpPr/>
          <p:nvPr/>
        </p:nvSpPr>
        <p:spPr>
          <a:xfrm rot="15999527" flipV="1">
            <a:off x="5099353" y="7588020"/>
            <a:ext cx="277764" cy="5974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4385220" y="7692454"/>
            <a:ext cx="914391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err="1" smtClean="0"/>
              <a:t>알람출</a:t>
            </a:r>
            <a:r>
              <a:rPr lang="ko-KR" altLang="en-US" sz="1400" b="1" dirty="0" err="1"/>
              <a:t>력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sp>
        <p:nvSpPr>
          <p:cNvPr id="37" name="오른쪽 화살표 36"/>
          <p:cNvSpPr/>
          <p:nvPr/>
        </p:nvSpPr>
        <p:spPr>
          <a:xfrm>
            <a:off x="3884511" y="7401536"/>
            <a:ext cx="534543" cy="5558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2851031" y="7344888"/>
            <a:ext cx="130075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err="1" smtClean="0"/>
              <a:t>릴레리</a:t>
            </a:r>
            <a:r>
              <a:rPr lang="ko-KR" altLang="en-US" sz="1400" b="1" dirty="0" smtClean="0"/>
              <a:t> 출력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sp>
        <p:nvSpPr>
          <p:cNvPr id="40" name="오른쪽 화살표 39"/>
          <p:cNvSpPr/>
          <p:nvPr/>
        </p:nvSpPr>
        <p:spPr>
          <a:xfrm rot="16200000">
            <a:off x="175771" y="7695141"/>
            <a:ext cx="1021695" cy="7424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28168" y="8244407"/>
            <a:ext cx="914920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공통 </a:t>
            </a:r>
            <a:r>
              <a:rPr lang="en-US" altLang="ko-KR" sz="1200" b="1" dirty="0" smtClean="0"/>
              <a:t>com </a:t>
            </a:r>
            <a:endParaRPr lang="ko-KR" altLang="en-US" sz="1200" dirty="0"/>
          </a:p>
        </p:txBody>
      </p:sp>
      <p:sp>
        <p:nvSpPr>
          <p:cNvPr id="43" name="직사각형 42"/>
          <p:cNvSpPr/>
          <p:nvPr/>
        </p:nvSpPr>
        <p:spPr>
          <a:xfrm>
            <a:off x="1463449" y="8269996"/>
            <a:ext cx="914920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공통 </a:t>
            </a:r>
            <a:r>
              <a:rPr lang="en-US" altLang="ko-KR" sz="1200" b="1" dirty="0" smtClean="0"/>
              <a:t>com </a:t>
            </a:r>
            <a:endParaRPr lang="ko-KR" altLang="en-US" sz="1200" dirty="0"/>
          </a:p>
        </p:txBody>
      </p:sp>
      <p:sp>
        <p:nvSpPr>
          <p:cNvPr id="44" name="오른쪽 화살표 43"/>
          <p:cNvSpPr/>
          <p:nvPr/>
        </p:nvSpPr>
        <p:spPr>
          <a:xfrm rot="16200000">
            <a:off x="1318260" y="7733942"/>
            <a:ext cx="946686" cy="7424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764704" y="7290161"/>
            <a:ext cx="91408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1 2  3  4 </a:t>
            </a:r>
            <a:endParaRPr lang="ko-KR" altLang="en-US" sz="1400" b="1" dirty="0"/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1844824" y="7303233"/>
            <a:ext cx="91408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5 6  7  8 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0404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  <p:pic>
        <p:nvPicPr>
          <p:cNvPr id="6" name="그림 5" descr="20130529_1448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6832" y="1547664"/>
            <a:ext cx="3312368" cy="3765654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17964" y="371713"/>
            <a:ext cx="571934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/>
              <a:t>경보 </a:t>
            </a:r>
            <a:r>
              <a:rPr lang="en-US" altLang="ko-KR" sz="2000" b="1" dirty="0" smtClean="0"/>
              <a:t>(CDMA )</a:t>
            </a:r>
            <a:r>
              <a:rPr lang="ko-KR" altLang="en-US" sz="2000" b="1" dirty="0" err="1" smtClean="0"/>
              <a:t>수신반</a:t>
            </a:r>
            <a:r>
              <a:rPr lang="ko-KR" altLang="en-US" sz="2000" b="1" dirty="0" smtClean="0"/>
              <a:t> 모뎀 연결 구성도</a:t>
            </a:r>
            <a:endParaRPr lang="ko-KR" altLang="en-US" sz="2000" b="1" dirty="0"/>
          </a:p>
        </p:txBody>
      </p:sp>
      <p:sp>
        <p:nvSpPr>
          <p:cNvPr id="11" name="오른쪽 화살표 10"/>
          <p:cNvSpPr/>
          <p:nvPr/>
        </p:nvSpPr>
        <p:spPr>
          <a:xfrm>
            <a:off x="0" y="3635896"/>
            <a:ext cx="213285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위로 굽은 화살표 11"/>
          <p:cNvSpPr/>
          <p:nvPr/>
        </p:nvSpPr>
        <p:spPr>
          <a:xfrm>
            <a:off x="0" y="4355976"/>
            <a:ext cx="2393504" cy="28803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16632" y="4211960"/>
            <a:ext cx="172819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RS485</a:t>
            </a:r>
            <a:r>
              <a:rPr lang="ko-KR" altLang="en-US" sz="1400" b="1" dirty="0" smtClean="0"/>
              <a:t>통신연결</a:t>
            </a:r>
            <a:endParaRPr lang="ko-KR" altLang="en-US" sz="1400" b="1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16632" y="3275856"/>
            <a:ext cx="172819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채널설정 </a:t>
            </a:r>
            <a:r>
              <a:rPr lang="en-US" altLang="ko-KR" sz="1400" b="1" dirty="0" smtClean="0"/>
              <a:t>0-7</a:t>
            </a:r>
            <a:r>
              <a:rPr lang="ko-KR" altLang="en-US" sz="1400" b="1" dirty="0" smtClean="0"/>
              <a:t>번</a:t>
            </a:r>
            <a:endParaRPr lang="ko-KR" altLang="en-US" sz="1400" b="1" dirty="0"/>
          </a:p>
        </p:txBody>
      </p:sp>
      <p:sp>
        <p:nvSpPr>
          <p:cNvPr id="15" name="왼쪽 화살표 14"/>
          <p:cNvSpPr/>
          <p:nvPr/>
        </p:nvSpPr>
        <p:spPr>
          <a:xfrm>
            <a:off x="4725144" y="3563888"/>
            <a:ext cx="2132856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301208" y="3040668"/>
            <a:ext cx="1440160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통신용 컨버터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전원 연결 연결</a:t>
            </a:r>
            <a:endParaRPr lang="ko-KR" altLang="en-US" sz="14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1" y="5436096"/>
            <a:ext cx="2756589" cy="2066409"/>
          </a:xfrm>
          <a:prstGeom prst="rect">
            <a:avLst/>
          </a:prstGeom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068959" y="5580112"/>
            <a:ext cx="3593203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MSG60</a:t>
            </a:r>
            <a:r>
              <a:rPr lang="ko-KR" altLang="en-US" sz="1400" b="1" dirty="0" smtClean="0"/>
              <a:t>에서 모뎀에 전원 공급이미지 </a:t>
            </a:r>
            <a:r>
              <a:rPr lang="en-US" altLang="ko-KR" sz="1400" b="1" dirty="0" smtClean="0"/>
              <a:t>DC5V</a:t>
            </a:r>
          </a:p>
        </p:txBody>
      </p:sp>
      <p:cxnSp>
        <p:nvCxnSpPr>
          <p:cNvPr id="21" name="직선 화살표 연결선 20"/>
          <p:cNvCxnSpPr/>
          <p:nvPr/>
        </p:nvCxnSpPr>
        <p:spPr>
          <a:xfrm flipH="1">
            <a:off x="1066428" y="5887889"/>
            <a:ext cx="2002532" cy="4123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H="1">
            <a:off x="2393504" y="6094040"/>
            <a:ext cx="675456" cy="7822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345" y="6889941"/>
            <a:ext cx="1638079" cy="1008112"/>
          </a:xfrm>
          <a:prstGeom prst="rect">
            <a:avLst/>
          </a:prstGeom>
        </p:spPr>
      </p:pic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352352" y="6331259"/>
            <a:ext cx="324036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CDMA </a:t>
            </a:r>
            <a:r>
              <a:rPr lang="ko-KR" altLang="en-US" sz="1400" b="1" dirty="0" smtClean="0"/>
              <a:t>모뎀 전원 </a:t>
            </a:r>
            <a:r>
              <a:rPr lang="en-US" altLang="ko-KR" sz="1400" b="1" dirty="0" smtClean="0"/>
              <a:t>ON/OFF</a:t>
            </a:r>
          </a:p>
        </p:txBody>
      </p:sp>
      <p:cxnSp>
        <p:nvCxnSpPr>
          <p:cNvPr id="29" name="직선 화살표 연결선 28"/>
          <p:cNvCxnSpPr/>
          <p:nvPr/>
        </p:nvCxnSpPr>
        <p:spPr>
          <a:xfrm flipH="1">
            <a:off x="3428796" y="7164288"/>
            <a:ext cx="3233367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5041982" y="6839129"/>
            <a:ext cx="1699385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ANT </a:t>
            </a:r>
            <a:r>
              <a:rPr lang="ko-KR" altLang="en-US" sz="1400" b="1" dirty="0" smtClean="0"/>
              <a:t>아래쪽 스위치</a:t>
            </a:r>
            <a:endParaRPr lang="en-US" altLang="ko-KR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04664" y="411189"/>
            <a:ext cx="583264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/>
              <a:t>경보 </a:t>
            </a:r>
            <a:r>
              <a:rPr lang="ko-KR" altLang="en-US" sz="2000" b="1" dirty="0" err="1" smtClean="0"/>
              <a:t>수신반</a:t>
            </a:r>
            <a:r>
              <a:rPr lang="ko-KR" altLang="en-US" sz="2000" b="1" dirty="0" smtClean="0"/>
              <a:t> 버튼 설명</a:t>
            </a:r>
            <a:endParaRPr lang="ko-KR" altLang="en-US" sz="2000" b="1" dirty="0"/>
          </a:p>
        </p:txBody>
      </p:sp>
      <p:pic>
        <p:nvPicPr>
          <p:cNvPr id="7" name="그림 6" descr="사진 473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672" y="1187624"/>
            <a:ext cx="2397528" cy="5904656"/>
          </a:xfrm>
          <a:prstGeom prst="rect">
            <a:avLst/>
          </a:prstGeom>
        </p:spPr>
      </p:pic>
      <p:sp>
        <p:nvSpPr>
          <p:cNvPr id="8" name="왼쪽으로 구부러진 화살표 7"/>
          <p:cNvSpPr/>
          <p:nvPr/>
        </p:nvSpPr>
        <p:spPr>
          <a:xfrm>
            <a:off x="1844824" y="2627784"/>
            <a:ext cx="72008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왼쪽으로 구부러진 화살표 8"/>
          <p:cNvSpPr/>
          <p:nvPr/>
        </p:nvSpPr>
        <p:spPr>
          <a:xfrm>
            <a:off x="1412776" y="2483768"/>
            <a:ext cx="72008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왼쪽으로 구부러진 화살표 9"/>
          <p:cNvSpPr/>
          <p:nvPr/>
        </p:nvSpPr>
        <p:spPr>
          <a:xfrm>
            <a:off x="1124744" y="2411760"/>
            <a:ext cx="72008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왼쪽 화살표 10"/>
          <p:cNvSpPr/>
          <p:nvPr/>
        </p:nvSpPr>
        <p:spPr>
          <a:xfrm>
            <a:off x="2276872" y="2411760"/>
            <a:ext cx="331236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852936" y="2103983"/>
            <a:ext cx="2736304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전체 경계 </a:t>
            </a:r>
            <a:r>
              <a:rPr lang="ko-KR" altLang="en-US" sz="1400" b="1" dirty="0" err="1" smtClean="0"/>
              <a:t>알람</a:t>
            </a:r>
            <a:r>
              <a:rPr lang="ko-KR" altLang="en-US" sz="1400" b="1" dirty="0" smtClean="0"/>
              <a:t> 해제 </a:t>
            </a:r>
            <a:r>
              <a:rPr lang="ko-KR" altLang="en-US" sz="1400" b="1" dirty="0" err="1" smtClean="0"/>
              <a:t>리셋</a:t>
            </a:r>
            <a:r>
              <a:rPr lang="ko-KR" altLang="en-US" sz="1400" b="1" dirty="0" smtClean="0"/>
              <a:t> 버튼</a:t>
            </a:r>
            <a:endParaRPr lang="ko-KR" altLang="en-US" sz="1400" b="1" dirty="0"/>
          </a:p>
        </p:txBody>
      </p:sp>
      <p:sp>
        <p:nvSpPr>
          <p:cNvPr id="13" name="왼쪽 화살표 12"/>
          <p:cNvSpPr/>
          <p:nvPr/>
        </p:nvSpPr>
        <p:spPr>
          <a:xfrm>
            <a:off x="1916832" y="2987824"/>
            <a:ext cx="381642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왼쪽 화살표 13"/>
          <p:cNvSpPr/>
          <p:nvPr/>
        </p:nvSpPr>
        <p:spPr>
          <a:xfrm>
            <a:off x="1556792" y="3563888"/>
            <a:ext cx="432048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왼쪽 화살표 14"/>
          <p:cNvSpPr/>
          <p:nvPr/>
        </p:nvSpPr>
        <p:spPr>
          <a:xfrm>
            <a:off x="1196752" y="4427984"/>
            <a:ext cx="489654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924944" y="4120207"/>
            <a:ext cx="2664296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 smtClean="0"/>
              <a:t>알람</a:t>
            </a:r>
            <a:r>
              <a:rPr lang="ko-KR" altLang="en-US" sz="1400" b="1" dirty="0" smtClean="0"/>
              <a:t> 및 입력 표시등</a:t>
            </a:r>
            <a:endParaRPr lang="ko-KR" altLang="en-US" sz="1400" b="1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924944" y="3256111"/>
            <a:ext cx="2664296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/>
              <a:t>사용유무 표시등</a:t>
            </a:r>
            <a:endParaRPr lang="ko-KR" altLang="en-US" sz="1400" b="1" dirty="0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924944" y="2680047"/>
            <a:ext cx="2664296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/>
              <a:t>채널 </a:t>
            </a:r>
            <a:r>
              <a:rPr lang="en-US" altLang="ko-KR" sz="1400" b="1" dirty="0" smtClean="0"/>
              <a:t>ON/OFF </a:t>
            </a:r>
            <a:r>
              <a:rPr lang="ko-KR" altLang="en-US" sz="1400" b="1" dirty="0" smtClean="0"/>
              <a:t>버튼</a:t>
            </a:r>
            <a:endParaRPr lang="ko-KR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04664" y="388040"/>
            <a:ext cx="6120680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/>
              <a:t>경보 </a:t>
            </a:r>
            <a:r>
              <a:rPr lang="en-US" altLang="ko-KR" sz="2000" b="1" dirty="0" smtClean="0"/>
              <a:t>CDMA </a:t>
            </a:r>
            <a:r>
              <a:rPr lang="ko-KR" altLang="en-US" sz="2000" b="1" dirty="0" err="1" smtClean="0"/>
              <a:t>수신반</a:t>
            </a:r>
            <a:r>
              <a:rPr lang="ko-KR" altLang="en-US" sz="2000" b="1" dirty="0" smtClean="0"/>
              <a:t> 단 자  구 성</a:t>
            </a:r>
            <a:endParaRPr lang="ko-KR" altLang="en-US" sz="2000" b="1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852936" y="2051720"/>
            <a:ext cx="2736304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전체 경계 </a:t>
            </a:r>
            <a:r>
              <a:rPr lang="ko-KR" altLang="en-US" sz="1400" b="1" dirty="0" err="1" smtClean="0"/>
              <a:t>알람</a:t>
            </a:r>
            <a:r>
              <a:rPr lang="ko-KR" altLang="en-US" sz="1400" b="1" dirty="0" smtClean="0"/>
              <a:t> 해제 </a:t>
            </a:r>
            <a:r>
              <a:rPr lang="ko-KR" altLang="en-US" sz="1400" b="1" dirty="0" err="1" smtClean="0"/>
              <a:t>리셋</a:t>
            </a:r>
            <a:r>
              <a:rPr lang="ko-KR" altLang="en-US" sz="1400" b="1" dirty="0" smtClean="0"/>
              <a:t> 버튼</a:t>
            </a:r>
            <a:endParaRPr lang="ko-KR" altLang="en-US" sz="1400" b="1" dirty="0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924944" y="3976191"/>
            <a:ext cx="180020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err="1" smtClean="0"/>
              <a:t>알람</a:t>
            </a:r>
            <a:r>
              <a:rPr lang="ko-KR" altLang="en-US" sz="1400" b="1" dirty="0" smtClean="0"/>
              <a:t> 및 입력 표시등</a:t>
            </a:r>
            <a:endParaRPr lang="ko-KR" altLang="en-US" sz="1400" b="1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924944" y="3256111"/>
            <a:ext cx="172819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사용유무 표시등</a:t>
            </a:r>
            <a:endParaRPr lang="ko-KR" altLang="en-US" sz="1400" b="1" dirty="0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924944" y="2627785"/>
            <a:ext cx="180020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채널 </a:t>
            </a:r>
            <a:r>
              <a:rPr lang="en-US" altLang="ko-KR" sz="1400" b="1" dirty="0" smtClean="0"/>
              <a:t>ON/OFF </a:t>
            </a:r>
            <a:r>
              <a:rPr lang="ko-KR" altLang="en-US" sz="1400" b="1" dirty="0" smtClean="0"/>
              <a:t>버튼</a:t>
            </a:r>
            <a:endParaRPr lang="ko-KR" altLang="en-US" sz="1400" b="1" dirty="0"/>
          </a:p>
        </p:txBody>
      </p:sp>
      <p:pic>
        <p:nvPicPr>
          <p:cNvPr id="17" name="그림 16" descr="20130529_1447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40" y="1403648"/>
            <a:ext cx="2304256" cy="5510780"/>
          </a:xfrm>
          <a:prstGeom prst="rect">
            <a:avLst/>
          </a:prstGeom>
        </p:spPr>
      </p:pic>
      <p:sp>
        <p:nvSpPr>
          <p:cNvPr id="21" name="왼쪽 화살표 20"/>
          <p:cNvSpPr/>
          <p:nvPr/>
        </p:nvSpPr>
        <p:spPr>
          <a:xfrm>
            <a:off x="1988840" y="2483768"/>
            <a:ext cx="367240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왼쪽 화살표 21"/>
          <p:cNvSpPr/>
          <p:nvPr/>
        </p:nvSpPr>
        <p:spPr>
          <a:xfrm>
            <a:off x="1628800" y="2987824"/>
            <a:ext cx="3168352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왼쪽으로 구부러진 화살표 23"/>
          <p:cNvSpPr/>
          <p:nvPr/>
        </p:nvSpPr>
        <p:spPr>
          <a:xfrm>
            <a:off x="1556792" y="2411760"/>
            <a:ext cx="45719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왼쪽으로 구부러진 화살표 24"/>
          <p:cNvSpPr/>
          <p:nvPr/>
        </p:nvSpPr>
        <p:spPr>
          <a:xfrm>
            <a:off x="1196752" y="2483768"/>
            <a:ext cx="45719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오른쪽으로 구부러진 화살표 25"/>
          <p:cNvSpPr/>
          <p:nvPr/>
        </p:nvSpPr>
        <p:spPr>
          <a:xfrm>
            <a:off x="692696" y="2411760"/>
            <a:ext cx="45719" cy="22322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왼쪽 화살표 26"/>
          <p:cNvSpPr/>
          <p:nvPr/>
        </p:nvSpPr>
        <p:spPr>
          <a:xfrm>
            <a:off x="1268760" y="3590177"/>
            <a:ext cx="367240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왼쪽 화살표 27"/>
          <p:cNvSpPr/>
          <p:nvPr/>
        </p:nvSpPr>
        <p:spPr>
          <a:xfrm>
            <a:off x="908720" y="4319498"/>
            <a:ext cx="403244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포토센서용 차량검지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포토센서용 차량검지기</Template>
  <TotalTime>778</TotalTime>
  <Words>307</Words>
  <Application>Microsoft Office PowerPoint</Application>
  <PresentationFormat>화면 슬라이드 쇼(4:3)</PresentationFormat>
  <Paragraphs>89</Paragraphs>
  <Slides>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포토센서용 차량검지기</vt:lpstr>
      <vt:lpstr>경보및 비상벨 수신반(CDMA ) 공용사용 설명서</vt:lpstr>
      <vt:lpstr>사 용 설 명 서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2회로 포터센서용 차량검지기 </dc:title>
  <dc:creator>COMPUTER</dc:creator>
  <cp:lastModifiedBy>Windows 사용자</cp:lastModifiedBy>
  <cp:revision>89</cp:revision>
  <dcterms:created xsi:type="dcterms:W3CDTF">2010-08-04T01:36:11Z</dcterms:created>
  <dcterms:modified xsi:type="dcterms:W3CDTF">2016-07-01T00:54:58Z</dcterms:modified>
</cp:coreProperties>
</file>